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332" r:id="rId2"/>
    <p:sldId id="336" r:id="rId3"/>
    <p:sldId id="338" r:id="rId4"/>
    <p:sldId id="339" r:id="rId5"/>
    <p:sldId id="281" r:id="rId6"/>
    <p:sldId id="296" r:id="rId7"/>
    <p:sldId id="297" r:id="rId8"/>
    <p:sldId id="298" r:id="rId9"/>
    <p:sldId id="299" r:id="rId10"/>
    <p:sldId id="301" r:id="rId11"/>
    <p:sldId id="304" r:id="rId12"/>
    <p:sldId id="305" r:id="rId13"/>
    <p:sldId id="308" r:id="rId14"/>
    <p:sldId id="320" r:id="rId15"/>
    <p:sldId id="321" r:id="rId16"/>
    <p:sldId id="364" r:id="rId17"/>
    <p:sldId id="353" r:id="rId18"/>
    <p:sldId id="355" r:id="rId19"/>
    <p:sldId id="333" r:id="rId20"/>
    <p:sldId id="1842" r:id="rId21"/>
    <p:sldId id="1813" r:id="rId22"/>
    <p:sldId id="1844" r:id="rId23"/>
    <p:sldId id="1521" r:id="rId24"/>
    <p:sldId id="1588" r:id="rId25"/>
    <p:sldId id="1626" r:id="rId26"/>
    <p:sldId id="1628" r:id="rId27"/>
    <p:sldId id="1627" r:id="rId28"/>
    <p:sldId id="1848" r:id="rId29"/>
    <p:sldId id="1798" r:id="rId30"/>
    <p:sldId id="1849" r:id="rId31"/>
    <p:sldId id="1862" r:id="rId32"/>
    <p:sldId id="2056" r:id="rId33"/>
    <p:sldId id="1882" r:id="rId34"/>
    <p:sldId id="2070" r:id="rId35"/>
    <p:sldId id="1893" r:id="rId36"/>
    <p:sldId id="1894" r:id="rId37"/>
    <p:sldId id="1895" r:id="rId38"/>
    <p:sldId id="1896" r:id="rId39"/>
    <p:sldId id="1888" r:id="rId40"/>
    <p:sldId id="1887" r:id="rId41"/>
    <p:sldId id="1889" r:id="rId42"/>
    <p:sldId id="1910" r:id="rId43"/>
    <p:sldId id="2071" r:id="rId44"/>
    <p:sldId id="2072" r:id="rId45"/>
    <p:sldId id="1913" r:id="rId46"/>
    <p:sldId id="434" r:id="rId47"/>
    <p:sldId id="1958" r:id="rId48"/>
    <p:sldId id="1922" r:id="rId49"/>
    <p:sldId id="2073" r:id="rId50"/>
    <p:sldId id="1923" r:id="rId51"/>
    <p:sldId id="1936" r:id="rId52"/>
    <p:sldId id="1942" r:id="rId53"/>
    <p:sldId id="1943" r:id="rId54"/>
    <p:sldId id="1886" r:id="rId55"/>
    <p:sldId id="1948" r:id="rId56"/>
    <p:sldId id="1937" r:id="rId57"/>
    <p:sldId id="1975" r:id="rId58"/>
    <p:sldId id="1976" r:id="rId59"/>
    <p:sldId id="1980" r:id="rId60"/>
    <p:sldId id="1982" r:id="rId61"/>
    <p:sldId id="1981" r:id="rId62"/>
    <p:sldId id="2074" r:id="rId63"/>
    <p:sldId id="1988" r:id="rId64"/>
    <p:sldId id="1989" r:id="rId65"/>
    <p:sldId id="1960" r:id="rId66"/>
    <p:sldId id="2075" r:id="rId67"/>
    <p:sldId id="2076" r:id="rId68"/>
    <p:sldId id="2077" r:id="rId69"/>
    <p:sldId id="1928" r:id="rId70"/>
    <p:sldId id="1935" r:id="rId71"/>
    <p:sldId id="2078" r:id="rId72"/>
    <p:sldId id="1925" r:id="rId73"/>
    <p:sldId id="2008" r:id="rId74"/>
    <p:sldId id="1979" r:id="rId75"/>
    <p:sldId id="1970" r:id="rId76"/>
    <p:sldId id="1971" r:id="rId77"/>
    <p:sldId id="2010" r:id="rId78"/>
    <p:sldId id="2079" r:id="rId79"/>
  </p:sldIdLst>
  <p:sldSz cx="12192000" cy="6858000"/>
  <p:notesSz cx="10234613" cy="70993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65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g" initials="8" lastIdx="1" clrIdx="0">
    <p:extLst>
      <p:ext uri="{19B8F6BF-5375-455C-9EA6-DF929625EA0E}">
        <p15:presenceInfo xmlns:p15="http://schemas.microsoft.com/office/powerpoint/2012/main" userId="hu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3" autoAdjust="0"/>
    <p:restoredTop sz="92388" autoAdjust="0"/>
  </p:normalViewPr>
  <p:slideViewPr>
    <p:cSldViewPr>
      <p:cViewPr varScale="1">
        <p:scale>
          <a:sx n="81" d="100"/>
          <a:sy n="81" d="100"/>
        </p:scale>
        <p:origin x="173" y="53"/>
      </p:cViewPr>
      <p:guideLst>
        <p:guide orient="horz" pos="2880"/>
        <p:guide pos="26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356609"/>
          </a:xfrm>
          <a:prstGeom prst="rect">
            <a:avLst/>
          </a:prstGeom>
        </p:spPr>
        <p:txBody>
          <a:bodyPr vert="horz" lIns="94540" tIns="47270" rIns="94540" bIns="4727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974" y="0"/>
            <a:ext cx="4434999" cy="356609"/>
          </a:xfrm>
          <a:prstGeom prst="rect">
            <a:avLst/>
          </a:prstGeom>
        </p:spPr>
        <p:txBody>
          <a:bodyPr vert="horz" lIns="94540" tIns="47270" rIns="94540" bIns="47270" rtlCol="0"/>
          <a:lstStyle>
            <a:lvl1pPr algn="r">
              <a:defRPr sz="1200"/>
            </a:lvl1pPr>
          </a:lstStyle>
          <a:p>
            <a:fld id="{2D0FDC1C-610A-4ABE-8A26-355B0C45882C}" type="datetimeFigureOut">
              <a:rPr lang="zh-CN" altLang="en-US" smtClean="0"/>
              <a:t>2023-05-04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9263" y="887413"/>
            <a:ext cx="4256087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40" tIns="47270" rIns="94540" bIns="4727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62" y="3416539"/>
            <a:ext cx="8187690" cy="2795349"/>
          </a:xfrm>
          <a:prstGeom prst="rect">
            <a:avLst/>
          </a:prstGeom>
        </p:spPr>
        <p:txBody>
          <a:bodyPr vert="horz" lIns="94540" tIns="47270" rIns="94540" bIns="4727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2693"/>
            <a:ext cx="4434999" cy="356608"/>
          </a:xfrm>
          <a:prstGeom prst="rect">
            <a:avLst/>
          </a:prstGeom>
        </p:spPr>
        <p:txBody>
          <a:bodyPr vert="horz" lIns="94540" tIns="47270" rIns="94540" bIns="4727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974" y="6742693"/>
            <a:ext cx="4434999" cy="356608"/>
          </a:xfrm>
          <a:prstGeom prst="rect">
            <a:avLst/>
          </a:prstGeom>
        </p:spPr>
        <p:txBody>
          <a:bodyPr vert="horz" lIns="94540" tIns="47270" rIns="94540" bIns="47270" rtlCol="0" anchor="b"/>
          <a:lstStyle>
            <a:lvl1pPr algn="r">
              <a:defRPr sz="1200"/>
            </a:lvl1pPr>
          </a:lstStyle>
          <a:p>
            <a:fld id="{96CBBDED-B2C9-4B81-8340-DF9B82C9D3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15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BBDED-B2C9-4B81-8340-DF9B82C9D3E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057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BBDED-B2C9-4B81-8340-DF9B82C9D3E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669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34344-11E1-4864-A24D-0B079A06F9FC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747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F34A-AE44-4798-B56B-9DE58B1DFA80}" type="slidenum">
              <a:rPr lang="zh-CN" altLang="en-US" smtClean="0"/>
              <a:pPr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7636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34344-11E1-4864-A24D-0B079A06F9FC}" type="slidenum">
              <a:rPr lang="zh-CN" altLang="en-US" smtClean="0"/>
              <a:pPr>
                <a:defRPr/>
              </a:pPr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747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34344-11E1-4864-A24D-0B079A06F9FC}" type="slidenum">
              <a:rPr lang="zh-CN" altLang="en-US" smtClean="0"/>
              <a:pPr>
                <a:defRPr/>
              </a:pPr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276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34344-11E1-4864-A24D-0B079A06F9FC}" type="slidenum">
              <a:rPr lang="zh-CN" altLang="en-US" smtClean="0"/>
              <a:pPr>
                <a:defRPr/>
              </a:pPr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645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34344-11E1-4864-A24D-0B079A06F9FC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747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34344-11E1-4864-A24D-0B079A06F9FC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390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34344-11E1-4864-A24D-0B079A06F9FC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006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34344-11E1-4864-A24D-0B079A06F9FC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548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34344-11E1-4864-A24D-0B079A06F9FC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062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34344-11E1-4864-A24D-0B079A06F9FC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107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34344-11E1-4864-A24D-0B079A06F9FC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64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34344-11E1-4864-A24D-0B079A06F9FC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05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7645" y="257632"/>
            <a:ext cx="1141671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  <a:latin typeface="黑体" panose="02010609060101010101" pitchFamily="49" charset="-122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54612"/>
          </a:xfrm>
        </p:spPr>
        <p:txBody>
          <a:bodyPr lIns="0" tIns="0" rIns="0" bIns="0"/>
          <a:lstStyle>
            <a:lvl1pPr>
              <a:defRPr sz="2954" b="1" i="0">
                <a:solidFill>
                  <a:srgbClr val="C00000"/>
                </a:solidFill>
                <a:latin typeface="黑体" panose="02010609060101010101" pitchFamily="49" charset="-122"/>
                <a:cs typeface="黑体" panose="02010609060101010101" pitchFamily="49" charset="-122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6157" y="1110743"/>
            <a:ext cx="11859689" cy="312521"/>
          </a:xfrm>
        </p:spPr>
        <p:txBody>
          <a:bodyPr lIns="0" tIns="0" rIns="0" bIns="0"/>
          <a:lstStyle>
            <a:lvl1pPr>
              <a:defRPr sz="2031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54612"/>
          </a:xfrm>
        </p:spPr>
        <p:txBody>
          <a:bodyPr lIns="0" tIns="0" rIns="0" bIns="0"/>
          <a:lstStyle>
            <a:lvl1pPr>
              <a:defRPr sz="2954" b="1" i="0">
                <a:solidFill>
                  <a:srgbClr val="C00000"/>
                </a:solidFill>
                <a:latin typeface="黑体" panose="02010609060101010101" pitchFamily="49" charset="-122"/>
                <a:cs typeface="黑体" panose="02010609060101010101" pitchFamily="49" charset="-122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327" y="1261620"/>
            <a:ext cx="3976467" cy="3978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85" b="1" i="0" u="sng">
                <a:solidFill>
                  <a:srgbClr val="000099"/>
                </a:solidFill>
                <a:latin typeface="黑体" panose="02010609060101010101" pitchFamily="49" charset="-122"/>
                <a:cs typeface="黑体" panose="02010609060101010101" pitchFamily="49" charset="-122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93692" y="1904136"/>
            <a:ext cx="3199619" cy="3125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31" b="0" i="0">
                <a:solidFill>
                  <a:schemeClr val="tx1"/>
                </a:solidFill>
                <a:latin typeface="黑体" panose="02010609060101010101" pitchFamily="49" charset="-122"/>
                <a:cs typeface="黑体" panose="02010609060101010101" pitchFamily="49" charset="-122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54612"/>
          </a:xfrm>
        </p:spPr>
        <p:txBody>
          <a:bodyPr lIns="0" tIns="0" rIns="0" bIns="0"/>
          <a:lstStyle>
            <a:lvl1pPr>
              <a:defRPr sz="2954" b="1" i="0">
                <a:solidFill>
                  <a:srgbClr val="C00000"/>
                </a:solidFill>
                <a:latin typeface="黑体" panose="02010609060101010101" pitchFamily="49" charset="-122"/>
                <a:cs typeface="黑体" panose="02010609060101010101" pitchFamily="49" charset="-122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4401" y="152400"/>
            <a:ext cx="8635999" cy="492443"/>
          </a:xfrm>
          <a:prstGeom prst="rect">
            <a:avLst/>
          </a:prstGeom>
          <a:noFill/>
        </p:spPr>
        <p:txBody>
          <a:bodyPr/>
          <a:lstStyle>
            <a:lvl1pPr algn="l">
              <a:defRPr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5583007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591190" y="174879"/>
            <a:ext cx="978501" cy="723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C00000"/>
                </a:solidFill>
                <a:latin typeface="华文中宋"/>
                <a:cs typeface="华文中宋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6157" y="1110742"/>
            <a:ext cx="11859689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3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3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</a:defRPr>
            </a:lvl1pPr>
          </a:lstStyle>
          <a:p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3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</a:defRPr>
            </a:lvl1pPr>
          </a:lstStyle>
          <a:p>
            <a:fld id="{B6F15528-21DE-4FAA-801E-634DDDAF4B2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8" r:id="rId6"/>
  </p:sldLayoutIdLst>
  <p:hf hdr="0" ftr="0" dt="0"/>
  <p:txStyles>
    <p:titleStyle>
      <a:lvl1pPr>
        <a:defRPr>
          <a:latin typeface="黑体" panose="02010609060101010101" pitchFamily="49" charset="-122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22041">
        <a:defRPr>
          <a:latin typeface="+mn-lt"/>
          <a:ea typeface="+mn-ea"/>
          <a:cs typeface="+mn-cs"/>
        </a:defRPr>
      </a:lvl2pPr>
      <a:lvl3pPr marL="844083">
        <a:defRPr>
          <a:latin typeface="+mn-lt"/>
          <a:ea typeface="+mn-ea"/>
          <a:cs typeface="+mn-cs"/>
        </a:defRPr>
      </a:lvl3pPr>
      <a:lvl4pPr marL="1266124">
        <a:defRPr>
          <a:latin typeface="+mn-lt"/>
          <a:ea typeface="+mn-ea"/>
          <a:cs typeface="+mn-cs"/>
        </a:defRPr>
      </a:lvl4pPr>
      <a:lvl5pPr marL="1688165">
        <a:defRPr>
          <a:latin typeface="+mn-lt"/>
          <a:ea typeface="+mn-ea"/>
          <a:cs typeface="+mn-cs"/>
        </a:defRPr>
      </a:lvl5pPr>
      <a:lvl6pPr marL="2110207">
        <a:defRPr>
          <a:latin typeface="+mn-lt"/>
          <a:ea typeface="+mn-ea"/>
          <a:cs typeface="+mn-cs"/>
        </a:defRPr>
      </a:lvl6pPr>
      <a:lvl7pPr marL="2532248">
        <a:defRPr>
          <a:latin typeface="+mn-lt"/>
          <a:ea typeface="+mn-ea"/>
          <a:cs typeface="+mn-cs"/>
        </a:defRPr>
      </a:lvl7pPr>
      <a:lvl8pPr marL="2954289">
        <a:defRPr>
          <a:latin typeface="+mn-lt"/>
          <a:ea typeface="+mn-ea"/>
          <a:cs typeface="+mn-cs"/>
        </a:defRPr>
      </a:lvl8pPr>
      <a:lvl9pPr marL="337633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22041">
        <a:defRPr>
          <a:latin typeface="+mn-lt"/>
          <a:ea typeface="+mn-ea"/>
          <a:cs typeface="+mn-cs"/>
        </a:defRPr>
      </a:lvl2pPr>
      <a:lvl3pPr marL="844083">
        <a:defRPr>
          <a:latin typeface="+mn-lt"/>
          <a:ea typeface="+mn-ea"/>
          <a:cs typeface="+mn-cs"/>
        </a:defRPr>
      </a:lvl3pPr>
      <a:lvl4pPr marL="1266124">
        <a:defRPr>
          <a:latin typeface="+mn-lt"/>
          <a:ea typeface="+mn-ea"/>
          <a:cs typeface="+mn-cs"/>
        </a:defRPr>
      </a:lvl4pPr>
      <a:lvl5pPr marL="1688165">
        <a:defRPr>
          <a:latin typeface="+mn-lt"/>
          <a:ea typeface="+mn-ea"/>
          <a:cs typeface="+mn-cs"/>
        </a:defRPr>
      </a:lvl5pPr>
      <a:lvl6pPr marL="2110207">
        <a:defRPr>
          <a:latin typeface="+mn-lt"/>
          <a:ea typeface="+mn-ea"/>
          <a:cs typeface="+mn-cs"/>
        </a:defRPr>
      </a:lvl6pPr>
      <a:lvl7pPr marL="2532248">
        <a:defRPr>
          <a:latin typeface="+mn-lt"/>
          <a:ea typeface="+mn-ea"/>
          <a:cs typeface="+mn-cs"/>
        </a:defRPr>
      </a:lvl7pPr>
      <a:lvl8pPr marL="2954289">
        <a:defRPr>
          <a:latin typeface="+mn-lt"/>
          <a:ea typeface="+mn-ea"/>
          <a:cs typeface="+mn-cs"/>
        </a:defRPr>
      </a:lvl8pPr>
      <a:lvl9pPr marL="337633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10" Type="http://schemas.openxmlformats.org/officeDocument/2006/relationships/image" Target="../media/image52.emf"/><Relationship Id="rId4" Type="http://schemas.openxmlformats.org/officeDocument/2006/relationships/image" Target="../media/image46.emf"/><Relationship Id="rId9" Type="http://schemas.openxmlformats.org/officeDocument/2006/relationships/image" Target="../media/image51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54.emf"/><Relationship Id="rId7" Type="http://schemas.openxmlformats.org/officeDocument/2006/relationships/image" Target="../media/image66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69.png"/><Relationship Id="rId4" Type="http://schemas.openxmlformats.org/officeDocument/2006/relationships/image" Target="../media/image55.emf"/><Relationship Id="rId9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66.wmf"/><Relationship Id="rId4" Type="http://schemas.openxmlformats.org/officeDocument/2006/relationships/image" Target="../media/image63.wmf"/><Relationship Id="rId9" Type="http://schemas.openxmlformats.org/officeDocument/2006/relationships/oleObject" Target="../embeddings/oleObject5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7" Type="http://schemas.openxmlformats.org/officeDocument/2006/relationships/image" Target="../media/image76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77.emf"/><Relationship Id="rId7" Type="http://schemas.openxmlformats.org/officeDocument/2006/relationships/image" Target="../media/image81.emf"/><Relationship Id="rId12" Type="http://schemas.openxmlformats.org/officeDocument/2006/relationships/image" Target="../media/image8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11" Type="http://schemas.openxmlformats.org/officeDocument/2006/relationships/image" Target="../media/image85.emf"/><Relationship Id="rId5" Type="http://schemas.openxmlformats.org/officeDocument/2006/relationships/image" Target="../media/image79.emf"/><Relationship Id="rId10" Type="http://schemas.openxmlformats.org/officeDocument/2006/relationships/image" Target="../media/image84.emf"/><Relationship Id="rId4" Type="http://schemas.openxmlformats.org/officeDocument/2006/relationships/image" Target="../media/image78.emf"/><Relationship Id="rId9" Type="http://schemas.openxmlformats.org/officeDocument/2006/relationships/image" Target="../media/image83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image" Target="../media/image90.emf"/><Relationship Id="rId7" Type="http://schemas.openxmlformats.org/officeDocument/2006/relationships/image" Target="../media/image94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7" Type="http://schemas.openxmlformats.org/officeDocument/2006/relationships/image" Target="../media/image560.png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10.emf"/><Relationship Id="rId7" Type="http://schemas.openxmlformats.org/officeDocument/2006/relationships/image" Target="../media/image113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emf"/><Relationship Id="rId5" Type="http://schemas.openxmlformats.org/officeDocument/2006/relationships/image" Target="../media/image111.emf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3" Type="http://schemas.openxmlformats.org/officeDocument/2006/relationships/image" Target="../media/image119.emf"/><Relationship Id="rId7" Type="http://schemas.openxmlformats.org/officeDocument/2006/relationships/image" Target="../media/image123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emf"/><Relationship Id="rId5" Type="http://schemas.openxmlformats.org/officeDocument/2006/relationships/image" Target="../media/image121.emf"/><Relationship Id="rId4" Type="http://schemas.openxmlformats.org/officeDocument/2006/relationships/image" Target="../media/image120.emf"/><Relationship Id="rId9" Type="http://schemas.openxmlformats.org/officeDocument/2006/relationships/image" Target="../media/image125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3" Type="http://schemas.openxmlformats.org/officeDocument/2006/relationships/image" Target="../media/image127.emf"/><Relationship Id="rId7" Type="http://schemas.openxmlformats.org/officeDocument/2006/relationships/image" Target="../media/image131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5" Type="http://schemas.openxmlformats.org/officeDocument/2006/relationships/image" Target="../media/image129.emf"/><Relationship Id="rId4" Type="http://schemas.openxmlformats.org/officeDocument/2006/relationships/image" Target="../media/image12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7" Type="http://schemas.openxmlformats.org/officeDocument/2006/relationships/image" Target="../media/image131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emf"/><Relationship Id="rId5" Type="http://schemas.openxmlformats.org/officeDocument/2006/relationships/image" Target="../media/image134.emf"/><Relationship Id="rId4" Type="http://schemas.openxmlformats.org/officeDocument/2006/relationships/image" Target="../media/image12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emf"/><Relationship Id="rId4" Type="http://schemas.openxmlformats.org/officeDocument/2006/relationships/image" Target="../media/image14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4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7" Type="http://schemas.openxmlformats.org/officeDocument/2006/relationships/image" Target="../media/image149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emf"/><Relationship Id="rId5" Type="http://schemas.openxmlformats.org/officeDocument/2006/relationships/image" Target="../media/image21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emf"/><Relationship Id="rId3" Type="http://schemas.openxmlformats.org/officeDocument/2006/relationships/image" Target="../media/image471.png"/><Relationship Id="rId7" Type="http://schemas.openxmlformats.org/officeDocument/2006/relationships/image" Target="../media/image15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emf"/><Relationship Id="rId5" Type="http://schemas.openxmlformats.org/officeDocument/2006/relationships/image" Target="../media/image151.emf"/><Relationship Id="rId4" Type="http://schemas.openxmlformats.org/officeDocument/2006/relationships/image" Target="../media/image150.emf"/><Relationship Id="rId9" Type="http://schemas.openxmlformats.org/officeDocument/2006/relationships/image" Target="../media/image8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emf"/><Relationship Id="rId3" Type="http://schemas.openxmlformats.org/officeDocument/2006/relationships/image" Target="../media/image156.emf"/><Relationship Id="rId7" Type="http://schemas.openxmlformats.org/officeDocument/2006/relationships/image" Target="../media/image160.emf"/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emf"/><Relationship Id="rId5" Type="http://schemas.openxmlformats.org/officeDocument/2006/relationships/image" Target="../media/image158.emf"/><Relationship Id="rId4" Type="http://schemas.openxmlformats.org/officeDocument/2006/relationships/image" Target="../media/image157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3" Type="http://schemas.openxmlformats.org/officeDocument/2006/relationships/image" Target="../media/image162.emf"/><Relationship Id="rId7" Type="http://schemas.openxmlformats.org/officeDocument/2006/relationships/image" Target="../media/image165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emf"/><Relationship Id="rId5" Type="http://schemas.openxmlformats.org/officeDocument/2006/relationships/image" Target="../media/image130.png"/><Relationship Id="rId4" Type="http://schemas.openxmlformats.org/officeDocument/2006/relationships/image" Target="../media/image163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13" Type="http://schemas.openxmlformats.org/officeDocument/2006/relationships/image" Target="../media/image178.emf"/><Relationship Id="rId3" Type="http://schemas.openxmlformats.org/officeDocument/2006/relationships/image" Target="../media/image170.emf"/><Relationship Id="rId12" Type="http://schemas.openxmlformats.org/officeDocument/2006/relationships/image" Target="../media/image177.emf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emf"/><Relationship Id="rId11" Type="http://schemas.openxmlformats.org/officeDocument/2006/relationships/image" Target="../media/image176.emf"/><Relationship Id="rId5" Type="http://schemas.openxmlformats.org/officeDocument/2006/relationships/image" Target="../media/image172.emf"/><Relationship Id="rId10" Type="http://schemas.openxmlformats.org/officeDocument/2006/relationships/image" Target="../media/image175.emf"/><Relationship Id="rId4" Type="http://schemas.openxmlformats.org/officeDocument/2006/relationships/image" Target="../media/image171.emf"/><Relationship Id="rId9" Type="http://schemas.openxmlformats.org/officeDocument/2006/relationships/image" Target="../media/image174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emf"/><Relationship Id="rId3" Type="http://schemas.openxmlformats.org/officeDocument/2006/relationships/image" Target="../media/image180.emf"/><Relationship Id="rId7" Type="http://schemas.openxmlformats.org/officeDocument/2006/relationships/image" Target="../media/image184.emf"/><Relationship Id="rId2" Type="http://schemas.openxmlformats.org/officeDocument/2006/relationships/image" Target="../media/image1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emf"/><Relationship Id="rId5" Type="http://schemas.openxmlformats.org/officeDocument/2006/relationships/image" Target="../media/image182.emf"/><Relationship Id="rId4" Type="http://schemas.openxmlformats.org/officeDocument/2006/relationships/image" Target="../media/image181.emf"/><Relationship Id="rId9" Type="http://schemas.openxmlformats.org/officeDocument/2006/relationships/image" Target="../media/image186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emf"/><Relationship Id="rId5" Type="http://schemas.openxmlformats.org/officeDocument/2006/relationships/image" Target="../media/image193.emf"/><Relationship Id="rId4" Type="http://schemas.openxmlformats.org/officeDocument/2006/relationships/image" Target="../media/image192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8.png"/><Relationship Id="rId5" Type="http://schemas.openxmlformats.org/officeDocument/2006/relationships/image" Target="../media/image197.emf"/><Relationship Id="rId4" Type="http://schemas.openxmlformats.org/officeDocument/2006/relationships/image" Target="../media/image196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7" Type="http://schemas.openxmlformats.org/officeDocument/2006/relationships/image" Target="../media/image203.emf"/><Relationship Id="rId2" Type="http://schemas.openxmlformats.org/officeDocument/2006/relationships/image" Target="../media/image19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emf"/><Relationship Id="rId5" Type="http://schemas.openxmlformats.org/officeDocument/2006/relationships/image" Target="../media/image201.emf"/><Relationship Id="rId4" Type="http://schemas.openxmlformats.org/officeDocument/2006/relationships/image" Target="../media/image200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2" Type="http://schemas.openxmlformats.org/officeDocument/2006/relationships/image" Target="../media/image20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6.emf"/><Relationship Id="rId4" Type="http://schemas.openxmlformats.org/officeDocument/2006/relationships/image" Target="../media/image17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2" Type="http://schemas.openxmlformats.org/officeDocument/2006/relationships/image" Target="../media/image207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emf"/><Relationship Id="rId3" Type="http://schemas.openxmlformats.org/officeDocument/2006/relationships/image" Target="../media/image213.emf"/><Relationship Id="rId7" Type="http://schemas.openxmlformats.org/officeDocument/2006/relationships/image" Target="../media/image21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emf"/><Relationship Id="rId5" Type="http://schemas.openxmlformats.org/officeDocument/2006/relationships/image" Target="../media/image215.emf"/><Relationship Id="rId4" Type="http://schemas.openxmlformats.org/officeDocument/2006/relationships/image" Target="../media/image214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emf"/><Relationship Id="rId3" Type="http://schemas.openxmlformats.org/officeDocument/2006/relationships/image" Target="../media/image219.emf"/><Relationship Id="rId7" Type="http://schemas.openxmlformats.org/officeDocument/2006/relationships/image" Target="../media/image2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emf"/><Relationship Id="rId11" Type="http://schemas.openxmlformats.org/officeDocument/2006/relationships/image" Target="../media/image227.emf"/><Relationship Id="rId5" Type="http://schemas.openxmlformats.org/officeDocument/2006/relationships/image" Target="../media/image221.emf"/><Relationship Id="rId10" Type="http://schemas.openxmlformats.org/officeDocument/2006/relationships/image" Target="../media/image226.emf"/><Relationship Id="rId4" Type="http://schemas.openxmlformats.org/officeDocument/2006/relationships/image" Target="../media/image220.emf"/><Relationship Id="rId9" Type="http://schemas.openxmlformats.org/officeDocument/2006/relationships/image" Target="../media/image22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28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emf"/><Relationship Id="rId7" Type="http://schemas.openxmlformats.org/officeDocument/2006/relationships/image" Target="../media/image234.emf"/><Relationship Id="rId2" Type="http://schemas.openxmlformats.org/officeDocument/2006/relationships/image" Target="../media/image2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emf"/><Relationship Id="rId5" Type="http://schemas.openxmlformats.org/officeDocument/2006/relationships/image" Target="../media/image232.emf"/><Relationship Id="rId4" Type="http://schemas.openxmlformats.org/officeDocument/2006/relationships/image" Target="../media/image231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2" Type="http://schemas.openxmlformats.org/officeDocument/2006/relationships/image" Target="../media/image2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8.emf"/><Relationship Id="rId4" Type="http://schemas.openxmlformats.org/officeDocument/2006/relationships/image" Target="../media/image237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2" Type="http://schemas.openxmlformats.org/officeDocument/2006/relationships/image" Target="../media/image2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emf"/><Relationship Id="rId2" Type="http://schemas.openxmlformats.org/officeDocument/2006/relationships/image" Target="../media/image2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emf"/><Relationship Id="rId5" Type="http://schemas.openxmlformats.org/officeDocument/2006/relationships/image" Target="../media/image247.emf"/><Relationship Id="rId4" Type="http://schemas.openxmlformats.org/officeDocument/2006/relationships/image" Target="../media/image246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emf"/><Relationship Id="rId3" Type="http://schemas.openxmlformats.org/officeDocument/2006/relationships/image" Target="../media/image251.emf"/><Relationship Id="rId7" Type="http://schemas.openxmlformats.org/officeDocument/2006/relationships/image" Target="../media/image253.emf"/><Relationship Id="rId2" Type="http://schemas.openxmlformats.org/officeDocument/2006/relationships/image" Target="../media/image2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5" Type="http://schemas.openxmlformats.org/officeDocument/2006/relationships/image" Target="../media/image243.emf"/><Relationship Id="rId10" Type="http://schemas.openxmlformats.org/officeDocument/2006/relationships/image" Target="../media/image289.png"/><Relationship Id="rId4" Type="http://schemas.openxmlformats.org/officeDocument/2006/relationships/image" Target="../media/image252.emf"/><Relationship Id="rId9" Type="http://schemas.openxmlformats.org/officeDocument/2006/relationships/image" Target="../media/image28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295400" y="2286000"/>
            <a:ext cx="8534399" cy="2227829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11723" algn="ctr">
              <a:spcBef>
                <a:spcPts val="92"/>
              </a:spcBef>
            </a:pPr>
            <a:r>
              <a:rPr lang="zh-CN" altLang="en-US" sz="4800" spc="-143" dirty="0"/>
              <a:t>第</a:t>
            </a:r>
            <a:r>
              <a:rPr lang="en-US" altLang="zh-CN" sz="4800" spc="-143" dirty="0"/>
              <a:t>8</a:t>
            </a:r>
            <a:r>
              <a:rPr lang="zh-CN" altLang="en-US" sz="4800" spc="-143" dirty="0"/>
              <a:t>讲</a:t>
            </a:r>
            <a:br>
              <a:rPr lang="en-US" altLang="zh-CN" sz="4800" spc="-143" dirty="0"/>
            </a:br>
            <a:br>
              <a:rPr lang="en-US" altLang="zh-CN" sz="4800" spc="-143" dirty="0"/>
            </a:br>
            <a:r>
              <a:rPr lang="zh-CN" altLang="en-US" sz="4800" spc="-1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总结与复习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3D3F90-0200-4884-8FC1-CF747071E7F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03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884040" y="2536075"/>
            <a:ext cx="2831826" cy="3522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71631" y="1577950"/>
            <a:ext cx="5087815" cy="1848978"/>
          </a:xfrm>
          <a:prstGeom prst="rect">
            <a:avLst/>
          </a:prstGeom>
        </p:spPr>
        <p:txBody>
          <a:bodyPr vert="horz" wrap="square" lIns="0" tIns="79131" rIns="0" bIns="0" rtlCol="0">
            <a:spAutoFit/>
          </a:bodyPr>
          <a:lstStyle/>
          <a:p>
            <a:pPr marL="11723">
              <a:spcBef>
                <a:spcPts val="623"/>
              </a:spcBef>
            </a:pPr>
            <a:r>
              <a:rPr sz="221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证实粘性流体两种流动状态</a:t>
            </a:r>
          </a:p>
          <a:p>
            <a:pPr marL="11723">
              <a:spcBef>
                <a:spcPts val="535"/>
              </a:spcBef>
            </a:pPr>
            <a:r>
              <a:rPr sz="221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──</a:t>
            </a:r>
            <a:r>
              <a:rPr sz="2215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层流和</a:t>
            </a:r>
            <a:r>
              <a:rPr lang="zh-CN" altLang="en-US" sz="221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湍</a:t>
            </a:r>
            <a:r>
              <a:rPr sz="221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流；</a:t>
            </a:r>
          </a:p>
          <a:p>
            <a:pPr marL="11723" marR="4689">
              <a:lnSpc>
                <a:spcPct val="120000"/>
              </a:lnSpc>
              <a:spcBef>
                <a:spcPts val="1569"/>
              </a:spcBef>
            </a:pPr>
            <a:r>
              <a:rPr sz="221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建立了不可压缩流体湍流运动的方程组： 雷诺方程，为湍流的研究奠定了基础。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76957" y="6133188"/>
            <a:ext cx="2274863" cy="267613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11723">
              <a:spcBef>
                <a:spcPts val="92"/>
              </a:spcBef>
            </a:pPr>
            <a:r>
              <a:rPr sz="1662" dirty="0">
                <a:latin typeface="Times New Roman"/>
                <a:cs typeface="Times New Roman"/>
              </a:rPr>
              <a:t>O.Reynolds</a:t>
            </a:r>
            <a:r>
              <a:rPr sz="1662" spc="-42" dirty="0">
                <a:latin typeface="Times New Roman"/>
                <a:cs typeface="Times New Roman"/>
              </a:rPr>
              <a:t> </a:t>
            </a:r>
            <a:r>
              <a:rPr sz="1662" spc="-5" dirty="0">
                <a:latin typeface="Times New Roman"/>
                <a:cs typeface="Times New Roman"/>
              </a:rPr>
              <a:t>(1842-1912</a:t>
            </a:r>
            <a:r>
              <a:rPr sz="1662" spc="-5" dirty="0">
                <a:latin typeface="黑体" panose="02010609060101010101" pitchFamily="49" charset="-122"/>
                <a:cs typeface="华文中宋"/>
              </a:rPr>
              <a:t>）</a:t>
            </a:r>
            <a:endParaRPr sz="1662" dirty="0">
              <a:latin typeface="黑体" panose="02010609060101010101" pitchFamily="49" charset="-122"/>
              <a:cs typeface="华文中宋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64002" y="3648245"/>
            <a:ext cx="3654786" cy="24674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54850" y="1066801"/>
            <a:ext cx="3250551" cy="1010089"/>
          </a:xfrm>
          <a:prstGeom prst="rect">
            <a:avLst/>
          </a:prstGeom>
        </p:spPr>
        <p:txBody>
          <a:bodyPr vert="horz" wrap="square" lIns="0" tIns="188155" rIns="0" bIns="0" rtlCol="0">
            <a:spAutoFit/>
          </a:bodyPr>
          <a:lstStyle/>
          <a:p>
            <a:pPr marL="11723">
              <a:spcBef>
                <a:spcPts val="1482"/>
              </a:spcBef>
              <a:tabLst>
                <a:tab pos="433765" algn="l"/>
              </a:tabLst>
            </a:pPr>
            <a:r>
              <a:rPr sz="2215" b="1" u="sng" spc="-55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2215" b="1" u="sng" spc="-5" dirty="0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雷	诺</a:t>
            </a:r>
            <a:r>
              <a:rPr sz="2215" b="1" u="sng" spc="-25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221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(英国北爱尔兰）</a:t>
            </a:r>
          </a:p>
          <a:p>
            <a:pPr marL="11723">
              <a:spcBef>
                <a:spcPts val="1274"/>
              </a:spcBef>
            </a:pPr>
            <a:r>
              <a:rPr sz="2031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(O.Reynolds,</a:t>
            </a:r>
            <a:r>
              <a:rPr sz="2031" spc="-42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203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1842-1912）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A1E7B9D-AC91-409B-82FB-FC4728D869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73074" y="990600"/>
            <a:ext cx="2254934" cy="777225"/>
          </a:xfrm>
          <a:prstGeom prst="rect">
            <a:avLst/>
          </a:prstGeom>
        </p:spPr>
        <p:txBody>
          <a:bodyPr vert="horz" wrap="square" lIns="0" tIns="87337" rIns="0" bIns="0" rtlCol="0">
            <a:spAutoFit/>
          </a:bodyPr>
          <a:lstStyle/>
          <a:p>
            <a:pPr marL="11723">
              <a:spcBef>
                <a:spcPts val="688"/>
              </a:spcBef>
              <a:tabLst>
                <a:tab pos="294257" algn="l"/>
                <a:tab pos="996486" algn="l"/>
              </a:tabLst>
            </a:pPr>
            <a:r>
              <a:rPr lang="zh-CN" altLang="en-US" sz="2215" b="1" u="sng" spc="-22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黑体" panose="02010609060101010101" pitchFamily="49" charset="-122"/>
                <a:cs typeface="华文中宋"/>
              </a:rPr>
              <a:t>普</a:t>
            </a:r>
            <a:r>
              <a:rPr lang="zh-CN" altLang="en-US" sz="2215" b="1" spc="-5" dirty="0">
                <a:solidFill>
                  <a:srgbClr val="FF0000"/>
                </a:solidFill>
                <a:latin typeface="+mn-ea"/>
                <a:cs typeface="华文中宋"/>
              </a:rPr>
              <a:t>普朗特 </a:t>
            </a:r>
            <a:r>
              <a:rPr sz="1846" b="1" dirty="0">
                <a:latin typeface="+mn-ea"/>
                <a:cs typeface="Times New Roman"/>
              </a:rPr>
              <a:t>(</a:t>
            </a:r>
            <a:r>
              <a:rPr sz="1846" dirty="0">
                <a:latin typeface="+mn-ea"/>
                <a:cs typeface="华文中宋"/>
              </a:rPr>
              <a:t>德国</a:t>
            </a:r>
            <a:r>
              <a:rPr sz="1846" b="1" dirty="0">
                <a:latin typeface="+mn-ea"/>
                <a:cs typeface="Times New Roman"/>
              </a:rPr>
              <a:t>)</a:t>
            </a:r>
            <a:endParaRPr sz="1846" dirty="0">
              <a:latin typeface="+mn-ea"/>
              <a:cs typeface="Times New Roman"/>
            </a:endParaRPr>
          </a:p>
          <a:p>
            <a:pPr marL="11723">
              <a:spcBef>
                <a:spcPts val="503"/>
              </a:spcBef>
            </a:pPr>
            <a:r>
              <a:rPr sz="1846" dirty="0">
                <a:latin typeface="Times New Roman"/>
                <a:cs typeface="Times New Roman"/>
              </a:rPr>
              <a:t>L. Prandtl,</a:t>
            </a:r>
            <a:r>
              <a:rPr sz="1846" spc="-74" dirty="0">
                <a:latin typeface="Times New Roman"/>
                <a:cs typeface="Times New Roman"/>
              </a:rPr>
              <a:t> </a:t>
            </a:r>
            <a:r>
              <a:rPr sz="1846" dirty="0">
                <a:latin typeface="Times New Roman"/>
                <a:cs typeface="Times New Roman"/>
              </a:rPr>
              <a:t>1875</a:t>
            </a:r>
            <a:r>
              <a:rPr sz="1846" dirty="0">
                <a:latin typeface="黑体" panose="02010609060101010101" pitchFamily="49" charset="-122"/>
                <a:cs typeface="宋体"/>
              </a:rPr>
              <a:t>－</a:t>
            </a:r>
            <a:r>
              <a:rPr sz="1846" dirty="0">
                <a:latin typeface="Times New Roman"/>
                <a:cs typeface="Times New Roman"/>
              </a:rPr>
              <a:t>1953</a:t>
            </a:r>
          </a:p>
        </p:txBody>
      </p:sp>
      <p:sp>
        <p:nvSpPr>
          <p:cNvPr id="6" name="object 6"/>
          <p:cNvSpPr/>
          <p:nvPr/>
        </p:nvSpPr>
        <p:spPr>
          <a:xfrm>
            <a:off x="1841931" y="1992569"/>
            <a:ext cx="3190553" cy="438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69630" y="4007064"/>
            <a:ext cx="3855954" cy="2110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38800" y="1828800"/>
            <a:ext cx="4419600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5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建立了边界层理论，解释了阻力 产生的机制。提出混合长度理论， 论述了有限翼展机翼理论。</a:t>
            </a:r>
          </a:p>
          <a:p>
            <a:r>
              <a:rPr lang="zh-CN" altLang="en-US" sz="225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对现代航空工业的发展作出了重要的贡献。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C0280EE-DF82-441D-87F3-D47A9E896CF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491515" y="1203726"/>
            <a:ext cx="2281780" cy="29739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41690" y="4177636"/>
            <a:ext cx="4386306" cy="20707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24634" y="2584704"/>
            <a:ext cx="1029872" cy="0"/>
          </a:xfrm>
          <a:custGeom>
            <a:avLst/>
            <a:gdLst/>
            <a:ahLst/>
            <a:cxnLst/>
            <a:rect l="l" t="t" r="r" b="b"/>
            <a:pathLst>
              <a:path w="1115695">
                <a:moveTo>
                  <a:pt x="0" y="0"/>
                </a:moveTo>
                <a:lnTo>
                  <a:pt x="1115567" y="0"/>
                </a:lnTo>
              </a:path>
            </a:pathLst>
          </a:custGeom>
          <a:ln w="609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27124" y="1059572"/>
            <a:ext cx="8512277" cy="5148372"/>
          </a:xfrm>
          <a:prstGeom prst="rect">
            <a:avLst/>
          </a:prstGeom>
        </p:spPr>
        <p:txBody>
          <a:bodyPr vert="horz" wrap="square" lIns="0" tIns="148883" rIns="0" bIns="0" rtlCol="0">
            <a:spAutoFit/>
          </a:bodyPr>
          <a:lstStyle/>
          <a:p>
            <a:pPr marL="11723">
              <a:spcBef>
                <a:spcPts val="1172"/>
              </a:spcBef>
              <a:tabLst>
                <a:tab pos="1087929" algn="l"/>
              </a:tabLst>
            </a:pPr>
            <a:r>
              <a:rPr sz="2215" b="1" u="sng" spc="-55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2215" b="1" u="sng" spc="5" dirty="0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冯.卡</a:t>
            </a:r>
            <a:r>
              <a:rPr sz="2215" b="1" u="sng" spc="-5" dirty="0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门</a:t>
            </a:r>
            <a:r>
              <a:rPr sz="2215" b="1" spc="-5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sz="1846" b="1" spc="-46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sz="1846" spc="-46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T.</a:t>
            </a:r>
            <a:r>
              <a:rPr sz="1846" spc="-2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1846" spc="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von</a:t>
            </a:r>
            <a:r>
              <a:rPr sz="1846" spc="-9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1846" spc="-10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Kármán</a:t>
            </a:r>
            <a:r>
              <a:rPr sz="1846" spc="162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1846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sz="1846" spc="-18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1846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1881-1963,</a:t>
            </a:r>
            <a:r>
              <a:rPr sz="1846" spc="-28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1846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匈牙利、美国</a:t>
            </a:r>
            <a:r>
              <a:rPr sz="1846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sz="1846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5651" marR="3257924" indent="515828">
              <a:spcBef>
                <a:spcPts val="988"/>
              </a:spcBef>
            </a:pPr>
            <a:r>
              <a:rPr sz="2031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sz="2031" spc="-9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1911-1912</a:t>
            </a:r>
            <a:r>
              <a:rPr sz="2031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年连续发表的论文中，提出 了分</a:t>
            </a:r>
            <a:r>
              <a:rPr sz="2031" spc="-14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析</a:t>
            </a:r>
            <a:r>
              <a:rPr sz="203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带旋</a:t>
            </a:r>
            <a:r>
              <a:rPr sz="2031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涡尾</a:t>
            </a:r>
            <a:r>
              <a:rPr sz="2031" spc="-14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流</a:t>
            </a:r>
            <a:r>
              <a:rPr sz="203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及其</a:t>
            </a:r>
            <a:r>
              <a:rPr sz="2031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所产</a:t>
            </a:r>
            <a:r>
              <a:rPr sz="2031" spc="-14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生</a:t>
            </a:r>
            <a:r>
              <a:rPr sz="203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的阻</a:t>
            </a:r>
            <a:r>
              <a:rPr sz="2031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力的</a:t>
            </a:r>
            <a:r>
              <a:rPr sz="2031" spc="-14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理</a:t>
            </a:r>
            <a:r>
              <a:rPr sz="203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论</a:t>
            </a:r>
            <a:r>
              <a:rPr sz="2031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 人们称这种尾涡的排列为</a:t>
            </a:r>
            <a:r>
              <a:rPr sz="2031" spc="-5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卡门涡街</a:t>
            </a:r>
            <a:r>
              <a:rPr sz="2031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sz="203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5651" marR="3515252" indent="515828">
              <a:spcBef>
                <a:spcPts val="554"/>
              </a:spcBef>
            </a:pPr>
            <a:r>
              <a:rPr sz="2031" spc="-5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sz="203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1930</a:t>
            </a:r>
            <a:r>
              <a:rPr sz="2031" spc="-5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年的论文中，提出了计算</a:t>
            </a:r>
            <a:r>
              <a:rPr lang="zh-CN" altLang="en-US" sz="2031" spc="-5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湍</a:t>
            </a:r>
            <a:r>
              <a:rPr sz="2031" spc="-5" dirty="0" err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流粗</a:t>
            </a:r>
            <a:r>
              <a:rPr sz="2031" spc="-5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糙管阻力系数的理论公式。</a:t>
            </a:r>
            <a:endParaRPr sz="203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5651" marR="3322402" indent="452522">
              <a:spcBef>
                <a:spcPts val="558"/>
              </a:spcBef>
            </a:pPr>
            <a:r>
              <a:rPr sz="2031" spc="-5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zh-CN" altLang="en-US" sz="2031" spc="-5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湍</a:t>
            </a:r>
            <a:r>
              <a:rPr sz="2031" spc="-5" dirty="0" err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流边界层</a:t>
            </a:r>
            <a:r>
              <a:rPr sz="2031" dirty="0" err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理论</a:t>
            </a:r>
            <a:r>
              <a:rPr sz="2031" spc="-5" dirty="0" err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、超声</a:t>
            </a:r>
            <a:r>
              <a:rPr sz="2031" dirty="0" err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速空</a:t>
            </a:r>
            <a:r>
              <a:rPr sz="2031" spc="-5" dirty="0" err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气动力</a:t>
            </a:r>
            <a:r>
              <a:rPr sz="2031" dirty="0" err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学</a:t>
            </a:r>
            <a:r>
              <a:rPr sz="2031" spc="-5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 火箭及喷气技术等方面都有重要贡</a:t>
            </a:r>
            <a:r>
              <a:rPr sz="203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献</a:t>
            </a:r>
            <a:r>
              <a:rPr sz="2031" spc="-5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sz="203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37"/>
              </a:spcBef>
            </a:pPr>
            <a:endParaRPr sz="3139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5184660" marR="4689" indent="468349" algn="just">
              <a:lnSpc>
                <a:spcPct val="120000"/>
              </a:lnSpc>
            </a:pPr>
            <a:r>
              <a:rPr sz="1846" spc="5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sz="1846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世纪最伟大的航</a:t>
            </a:r>
            <a:r>
              <a:rPr sz="1846" spc="-9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天</a:t>
            </a:r>
            <a:r>
              <a:rPr sz="1846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工程学 家，开创</a:t>
            </a:r>
            <a:r>
              <a:rPr sz="1846" spc="-9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了</a:t>
            </a:r>
            <a:r>
              <a:rPr sz="1846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数学、力学</a:t>
            </a:r>
            <a:r>
              <a:rPr sz="1846" spc="-14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等</a:t>
            </a:r>
            <a:r>
              <a:rPr sz="1846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基础科 学在航空航天和其他技</a:t>
            </a:r>
            <a:r>
              <a:rPr sz="1846" spc="-14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术</a:t>
            </a:r>
            <a:r>
              <a:rPr sz="1846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领域的 </a:t>
            </a:r>
            <a:r>
              <a:rPr sz="1846" spc="5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应用，被誉为“航空航</a:t>
            </a:r>
            <a:r>
              <a:rPr sz="1846" spc="-9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天</a:t>
            </a:r>
            <a:r>
              <a:rPr sz="1846" spc="5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时代的 </a:t>
            </a:r>
            <a:r>
              <a:rPr sz="1846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科学奇</a:t>
            </a:r>
            <a:r>
              <a:rPr sz="1846" spc="-9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才</a:t>
            </a:r>
            <a:r>
              <a:rPr sz="1846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”。</a:t>
            </a:r>
            <a:endParaRPr sz="1846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CC55018-DD8C-4809-BD51-BF9C9016502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4905759" y="1143000"/>
            <a:ext cx="2182251" cy="352700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11723">
              <a:spcBef>
                <a:spcPts val="92"/>
              </a:spcBef>
              <a:tabLst>
                <a:tab pos="997073" algn="l"/>
              </a:tabLst>
            </a:pPr>
            <a:r>
              <a:rPr sz="2215" b="1" u="sng" spc="-55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15" b="1" u="sng" spc="5" dirty="0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黑体" panose="02010609060101010101" pitchFamily="49" charset="-122"/>
                <a:cs typeface="华文中宋"/>
              </a:rPr>
              <a:t>周培</a:t>
            </a:r>
            <a:r>
              <a:rPr sz="2215" b="1" u="sng" dirty="0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黑体" panose="02010609060101010101" pitchFamily="49" charset="-122"/>
                <a:cs typeface="华文中宋"/>
              </a:rPr>
              <a:t>源</a:t>
            </a:r>
            <a:r>
              <a:rPr sz="2215" b="1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	</a:t>
            </a:r>
            <a:r>
              <a:rPr sz="1846" b="1" spc="-5" dirty="0">
                <a:latin typeface="Times New Roman"/>
                <a:cs typeface="Times New Roman"/>
              </a:rPr>
              <a:t>(</a:t>
            </a:r>
            <a:r>
              <a:rPr sz="1846" spc="-5" dirty="0">
                <a:latin typeface="Times New Roman"/>
                <a:cs typeface="Times New Roman"/>
              </a:rPr>
              <a:t>1902-1993</a:t>
            </a:r>
            <a:r>
              <a:rPr sz="1846" b="1" spc="-5" dirty="0">
                <a:latin typeface="Times New Roman"/>
                <a:cs typeface="Times New Roman"/>
              </a:rPr>
              <a:t>)</a:t>
            </a:r>
            <a:endParaRPr sz="1846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47612" y="1156410"/>
            <a:ext cx="2175803" cy="352700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11723">
              <a:spcBef>
                <a:spcPts val="92"/>
              </a:spcBef>
              <a:tabLst>
                <a:tab pos="996486" algn="l"/>
              </a:tabLst>
            </a:pPr>
            <a:r>
              <a:rPr sz="2215" b="1" u="sng" spc="-55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15" b="1" u="sng" spc="5" dirty="0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黑体" panose="02010609060101010101" pitchFamily="49" charset="-122"/>
                <a:cs typeface="华文中宋"/>
              </a:rPr>
              <a:t>钱学</a:t>
            </a:r>
            <a:r>
              <a:rPr sz="2215" b="1" u="sng" spc="-5" dirty="0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黑体" panose="02010609060101010101" pitchFamily="49" charset="-122"/>
                <a:cs typeface="华文中宋"/>
              </a:rPr>
              <a:t>森</a:t>
            </a:r>
            <a:r>
              <a:rPr sz="2215" b="1" spc="-5" dirty="0">
                <a:solidFill>
                  <a:srgbClr val="0000FF"/>
                </a:solidFill>
                <a:latin typeface="黑体" panose="02010609060101010101" pitchFamily="49" charset="-122"/>
                <a:cs typeface="华文中宋"/>
              </a:rPr>
              <a:t>	</a:t>
            </a:r>
            <a:r>
              <a:rPr sz="1846" b="1" spc="-9" dirty="0">
                <a:latin typeface="Times New Roman"/>
                <a:cs typeface="Times New Roman"/>
              </a:rPr>
              <a:t>(</a:t>
            </a:r>
            <a:r>
              <a:rPr sz="1846" spc="-9" dirty="0">
                <a:latin typeface="Times New Roman"/>
                <a:cs typeface="Times New Roman"/>
              </a:rPr>
              <a:t>1911-2009</a:t>
            </a:r>
            <a:r>
              <a:rPr sz="1846" b="1" spc="-9" dirty="0">
                <a:latin typeface="Times New Roman"/>
                <a:cs typeface="Times New Roman"/>
              </a:rPr>
              <a:t>)</a:t>
            </a:r>
            <a:endParaRPr sz="1846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75573" y="1660266"/>
            <a:ext cx="2325390" cy="3229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71353" y="1656048"/>
            <a:ext cx="2334065" cy="3238500"/>
          </a:xfrm>
          <a:custGeom>
            <a:avLst/>
            <a:gdLst/>
            <a:ahLst/>
            <a:cxnLst/>
            <a:rect l="l" t="t" r="r" b="b"/>
            <a:pathLst>
              <a:path w="2528570" h="3508375">
                <a:moveTo>
                  <a:pt x="0" y="3508248"/>
                </a:moveTo>
                <a:lnTo>
                  <a:pt x="2528316" y="3508248"/>
                </a:lnTo>
                <a:lnTo>
                  <a:pt x="2528316" y="0"/>
                </a:lnTo>
                <a:lnTo>
                  <a:pt x="0" y="0"/>
                </a:lnTo>
                <a:lnTo>
                  <a:pt x="0" y="3508248"/>
                </a:lnTo>
                <a:close/>
              </a:path>
            </a:pathLst>
          </a:custGeom>
          <a:ln w="9144">
            <a:solidFill>
              <a:srgbClr val="99CC00"/>
            </a:solidFill>
          </a:ln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55230" y="1612436"/>
            <a:ext cx="2319762" cy="3258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51009" y="1608216"/>
            <a:ext cx="2328203" cy="3266634"/>
          </a:xfrm>
          <a:custGeom>
            <a:avLst/>
            <a:gdLst/>
            <a:ahLst/>
            <a:cxnLst/>
            <a:rect l="l" t="t" r="r" b="b"/>
            <a:pathLst>
              <a:path w="2522220" h="3538854">
                <a:moveTo>
                  <a:pt x="0" y="3538728"/>
                </a:moveTo>
                <a:lnTo>
                  <a:pt x="2522219" y="3538728"/>
                </a:lnTo>
                <a:lnTo>
                  <a:pt x="2522219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99CC00"/>
            </a:solidFill>
          </a:ln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82958" y="5115668"/>
            <a:ext cx="2360442" cy="1034938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11723" marR="4689" algn="just">
              <a:spcBef>
                <a:spcPts val="92"/>
              </a:spcBef>
            </a:pPr>
            <a:r>
              <a:rPr sz="1662" b="1" dirty="0">
                <a:solidFill>
                  <a:srgbClr val="FF0000"/>
                </a:solidFill>
                <a:latin typeface="黑体" panose="02010609060101010101" pitchFamily="49" charset="-122"/>
                <a:cs typeface="宋体"/>
              </a:rPr>
              <a:t>力学家、空气动力学家。 为中国火箭导弹和航天事 业的创建与发展作出了杰 出的贡献</a:t>
            </a:r>
            <a:r>
              <a:rPr sz="1662" b="1" spc="-9" dirty="0">
                <a:solidFill>
                  <a:srgbClr val="FF0000"/>
                </a:solidFill>
                <a:latin typeface="黑体" panose="02010609060101010101" pitchFamily="49" charset="-122"/>
                <a:cs typeface="宋体"/>
              </a:rPr>
              <a:t>。</a:t>
            </a:r>
            <a:endParaRPr sz="1662" dirty="0">
              <a:solidFill>
                <a:srgbClr val="FF0000"/>
              </a:solidFill>
              <a:latin typeface="黑体" panose="02010609060101010101" pitchFamily="49" charset="-122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3798" y="5100195"/>
            <a:ext cx="2345202" cy="1034938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11723" marR="4689" algn="just">
              <a:spcBef>
                <a:spcPts val="92"/>
              </a:spcBef>
            </a:pPr>
            <a:r>
              <a:rPr sz="1662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理论学家、流体力学家。 </a:t>
            </a:r>
            <a:r>
              <a:rPr sz="1662" spc="-5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在爱因斯坦广义相对论</a:t>
            </a:r>
            <a:r>
              <a:rPr sz="1662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引 力论和湍流理论方面获得 了杰出成就</a:t>
            </a:r>
            <a:r>
              <a:rPr sz="1662" dirty="0">
                <a:latin typeface="黑体" panose="02010609060101010101" pitchFamily="49" charset="-122"/>
                <a:cs typeface="华文中宋"/>
              </a:rPr>
              <a:t>。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799952" y="1160161"/>
            <a:ext cx="2182251" cy="352700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11723">
              <a:spcBef>
                <a:spcPts val="92"/>
              </a:spcBef>
              <a:tabLst>
                <a:tab pos="997073" algn="l"/>
              </a:tabLst>
            </a:pPr>
            <a:r>
              <a:rPr sz="2215" b="1" u="sng" spc="-54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15" b="1" u="sng" spc="5" dirty="0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黑体" panose="02010609060101010101" pitchFamily="49" charset="-122"/>
                <a:cs typeface="华文中宋"/>
              </a:rPr>
              <a:t>郭永</a:t>
            </a:r>
            <a:r>
              <a:rPr sz="2215" b="1" u="sng" spc="-5" dirty="0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黑体" panose="02010609060101010101" pitchFamily="49" charset="-122"/>
                <a:cs typeface="华文中宋"/>
              </a:rPr>
              <a:t>怀</a:t>
            </a:r>
            <a:r>
              <a:rPr sz="2215" b="1" spc="-5" dirty="0">
                <a:solidFill>
                  <a:srgbClr val="0000FF"/>
                </a:solidFill>
                <a:latin typeface="黑体" panose="02010609060101010101" pitchFamily="49" charset="-122"/>
                <a:cs typeface="华文中宋"/>
              </a:rPr>
              <a:t>	</a:t>
            </a:r>
            <a:r>
              <a:rPr sz="1846" b="1" spc="-5" dirty="0">
                <a:latin typeface="Times New Roman"/>
                <a:cs typeface="Times New Roman"/>
              </a:rPr>
              <a:t>(</a:t>
            </a:r>
            <a:r>
              <a:rPr sz="1846" spc="-5" dirty="0">
                <a:latin typeface="Times New Roman"/>
                <a:cs typeface="Times New Roman"/>
              </a:rPr>
              <a:t>1909-1968</a:t>
            </a:r>
            <a:r>
              <a:rPr sz="1846" b="1" spc="-5" dirty="0">
                <a:latin typeface="Times New Roman"/>
                <a:cs typeface="Times New Roman"/>
              </a:rPr>
              <a:t>)</a:t>
            </a:r>
            <a:endParaRPr sz="1846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91276" y="1601182"/>
            <a:ext cx="2398542" cy="32580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87057" y="1596962"/>
            <a:ext cx="2407334" cy="3266634"/>
          </a:xfrm>
          <a:custGeom>
            <a:avLst/>
            <a:gdLst/>
            <a:ahLst/>
            <a:cxnLst/>
            <a:rect l="l" t="t" r="r" b="b"/>
            <a:pathLst>
              <a:path w="2607945" h="3538854">
                <a:moveTo>
                  <a:pt x="0" y="3538728"/>
                </a:moveTo>
                <a:lnTo>
                  <a:pt x="2607563" y="3538728"/>
                </a:lnTo>
                <a:lnTo>
                  <a:pt x="2607563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99CC00"/>
            </a:solidFill>
          </a:ln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99602" y="5100195"/>
            <a:ext cx="2766646" cy="1034938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11723" marR="4689">
              <a:spcBef>
                <a:spcPts val="92"/>
              </a:spcBef>
            </a:pPr>
            <a:r>
              <a:rPr sz="1662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空气动力学家、应用数学家。 </a:t>
            </a:r>
            <a:r>
              <a:rPr sz="1662" spc="-5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在跨声速流动、边界层理论、 </a:t>
            </a:r>
            <a:r>
              <a:rPr sz="1662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激波与爆轰理论等方面做出 了杰出成就。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EDE795D-08C5-4840-9072-61AFDB0246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4597675" y="2222562"/>
            <a:ext cx="1125415" cy="0"/>
          </a:xfrm>
          <a:custGeom>
            <a:avLst/>
            <a:gdLst/>
            <a:ahLst/>
            <a:cxnLst/>
            <a:rect l="l" t="t" r="r" b="b"/>
            <a:pathLst>
              <a:path w="1219200">
                <a:moveTo>
                  <a:pt x="0" y="0"/>
                </a:moveTo>
                <a:lnTo>
                  <a:pt x="1219200" y="0"/>
                </a:lnTo>
              </a:path>
            </a:pathLst>
          </a:custGeom>
          <a:ln w="609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0946" y="2728998"/>
            <a:ext cx="1125415" cy="0"/>
          </a:xfrm>
          <a:custGeom>
            <a:avLst/>
            <a:gdLst/>
            <a:ahLst/>
            <a:cxnLst/>
            <a:rect l="l" t="t" r="r" b="b"/>
            <a:pathLst>
              <a:path w="1219200">
                <a:moveTo>
                  <a:pt x="0" y="0"/>
                </a:moveTo>
                <a:lnTo>
                  <a:pt x="1219200" y="0"/>
                </a:lnTo>
              </a:path>
            </a:pathLst>
          </a:custGeom>
          <a:ln w="609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66995" y="1242160"/>
            <a:ext cx="7874977" cy="5296090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1723">
              <a:spcBef>
                <a:spcPts val="88"/>
              </a:spcBef>
            </a:pPr>
            <a:r>
              <a:rPr sz="2585" b="1" u="sng" spc="-651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 </a:t>
            </a:r>
            <a:r>
              <a:rPr sz="2585" b="1" u="sng" spc="-5" dirty="0">
                <a:uFill>
                  <a:solidFill>
                    <a:srgbClr val="000099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流体力学的</a:t>
            </a:r>
            <a:r>
              <a:rPr sz="2585" b="1" u="sng" spc="-9" dirty="0">
                <a:uFill>
                  <a:solidFill>
                    <a:srgbClr val="000099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学科</a:t>
            </a:r>
            <a:r>
              <a:rPr sz="2585" b="1" u="sng" spc="-5" dirty="0">
                <a:uFill>
                  <a:solidFill>
                    <a:srgbClr val="000099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定</a:t>
            </a:r>
            <a:r>
              <a:rPr sz="2585" b="1" u="sng" spc="9" dirty="0">
                <a:uFill>
                  <a:solidFill>
                    <a:srgbClr val="000099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位</a:t>
            </a:r>
            <a:endParaRPr sz="2585" dirty="0">
              <a:latin typeface="黑体" panose="02010609060101010101" pitchFamily="49" charset="-122"/>
              <a:ea typeface="黑体" panose="02010609060101010101" pitchFamily="49" charset="-122"/>
              <a:cs typeface="华文中宋"/>
            </a:endParaRPr>
          </a:p>
          <a:p>
            <a:pPr marL="1015830" marR="3729204" indent="-536344">
              <a:lnSpc>
                <a:spcPct val="150000"/>
              </a:lnSpc>
              <a:spcBef>
                <a:spcPts val="669"/>
              </a:spcBef>
            </a:pPr>
            <a:r>
              <a:rPr sz="221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流体力学既是一门基础科学， 同时又是一门应用科学。</a:t>
            </a:r>
          </a:p>
          <a:p>
            <a:pPr marL="796017" indent="-316531">
              <a:spcBef>
                <a:spcPts val="2446"/>
              </a:spcBef>
              <a:buClr>
                <a:srgbClr val="000099"/>
              </a:buClr>
              <a:buFont typeface="Wingdings"/>
              <a:buChar char=""/>
              <a:tabLst>
                <a:tab pos="796603" algn="l"/>
              </a:tabLst>
            </a:pP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是一门既针对具体物质但又需</a:t>
            </a:r>
            <a:r>
              <a:rPr sz="2031" spc="-9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要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抽</a:t>
            </a:r>
            <a:r>
              <a:rPr sz="2031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象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思</a:t>
            </a:r>
            <a:r>
              <a:rPr sz="2031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维的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学科；</a:t>
            </a:r>
            <a:endParaRPr sz="2031" dirty="0">
              <a:latin typeface="黑体" panose="02010609060101010101" pitchFamily="49" charset="-122"/>
              <a:ea typeface="黑体" panose="02010609060101010101" pitchFamily="49" charset="-122"/>
              <a:cs typeface="华文中宋"/>
            </a:endParaRPr>
          </a:p>
          <a:p>
            <a:pPr marL="796017" indent="-316531">
              <a:spcBef>
                <a:spcPts val="1772"/>
              </a:spcBef>
              <a:buClr>
                <a:srgbClr val="000099"/>
              </a:buClr>
              <a:buFont typeface="Wingdings"/>
              <a:buChar char=""/>
              <a:tabLst>
                <a:tab pos="796603" algn="l"/>
              </a:tabLst>
            </a:pP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渗透力强</a:t>
            </a:r>
            <a:r>
              <a:rPr sz="2031" spc="-9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、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介入学科群广泛、对其</a:t>
            </a:r>
            <a:r>
              <a:rPr sz="2031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他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学科</a:t>
            </a:r>
            <a:r>
              <a:rPr sz="2031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牵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引作</a:t>
            </a:r>
            <a:r>
              <a:rPr sz="2031" spc="14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用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大；</a:t>
            </a:r>
            <a:endParaRPr sz="2031" dirty="0">
              <a:latin typeface="黑体" panose="02010609060101010101" pitchFamily="49" charset="-122"/>
              <a:ea typeface="黑体" panose="02010609060101010101" pitchFamily="49" charset="-122"/>
              <a:cs typeface="华文中宋"/>
            </a:endParaRPr>
          </a:p>
          <a:p>
            <a:pPr marL="796017" indent="-316531">
              <a:spcBef>
                <a:spcPts val="1777"/>
              </a:spcBef>
              <a:buClr>
                <a:srgbClr val="000099"/>
              </a:buClr>
              <a:buFont typeface="Wingdings"/>
              <a:buChar char=""/>
              <a:tabLst>
                <a:tab pos="796603" algn="l"/>
              </a:tabLst>
            </a:pP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是现代工程技术的基础性学科。</a:t>
            </a:r>
            <a:endParaRPr sz="2031" dirty="0">
              <a:latin typeface="黑体" panose="02010609060101010101" pitchFamily="49" charset="-122"/>
              <a:ea typeface="黑体" panose="02010609060101010101" pitchFamily="49" charset="-122"/>
              <a:cs typeface="华文中宋"/>
            </a:endParaRPr>
          </a:p>
          <a:p>
            <a:pPr>
              <a:lnSpc>
                <a:spcPct val="100000"/>
              </a:lnSpc>
            </a:pPr>
            <a:endParaRPr sz="2677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  <a:p>
            <a:pPr marL="391561">
              <a:spcBef>
                <a:spcPts val="2202"/>
              </a:spcBef>
            </a:pPr>
            <a:r>
              <a:rPr lang="zh-CN" altLang="en-US" sz="2031" spc="-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流体力学的应用领域</a:t>
            </a:r>
            <a:endParaRPr lang="en-US" sz="2031" spc="-5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华文中宋"/>
            </a:endParaRPr>
          </a:p>
          <a:p>
            <a:pPr marL="391561">
              <a:spcBef>
                <a:spcPts val="2202"/>
              </a:spcBef>
            </a:pPr>
            <a:r>
              <a:rPr sz="2031" spc="-5" dirty="0" err="1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数学、天体物理、地球物理、</a:t>
            </a:r>
            <a:r>
              <a:rPr sz="2031" spc="-5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大气</a:t>
            </a:r>
            <a:r>
              <a:rPr sz="2031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物</a:t>
            </a:r>
            <a:r>
              <a:rPr sz="2031" spc="-5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理、</a:t>
            </a:r>
            <a:r>
              <a:rPr sz="2031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航</a:t>
            </a:r>
            <a:r>
              <a:rPr sz="2031" spc="-5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空航</a:t>
            </a:r>
            <a:r>
              <a:rPr sz="2031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天</a:t>
            </a:r>
            <a:r>
              <a:rPr sz="2031" spc="-5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、水</a:t>
            </a:r>
            <a:r>
              <a:rPr sz="2031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利</a:t>
            </a:r>
            <a:r>
              <a:rPr sz="2031" spc="-5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、海</a:t>
            </a:r>
            <a:r>
              <a:rPr sz="2031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洋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、</a:t>
            </a:r>
            <a:endParaRPr sz="2031" dirty="0">
              <a:latin typeface="黑体" panose="02010609060101010101" pitchFamily="49" charset="-122"/>
              <a:ea typeface="黑体" panose="02010609060101010101" pitchFamily="49" charset="-122"/>
              <a:cs typeface="华文中宋"/>
            </a:endParaRPr>
          </a:p>
          <a:p>
            <a:pPr marL="391561">
              <a:spcBef>
                <a:spcPts val="1218"/>
              </a:spcBef>
            </a:pPr>
            <a:r>
              <a:rPr sz="2031" spc="-9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机械、船舶、环境、能源</a:t>
            </a:r>
            <a:r>
              <a:rPr sz="2031" spc="-9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、灾害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、</a:t>
            </a:r>
            <a:r>
              <a:rPr sz="2031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化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工、材料、</a:t>
            </a:r>
            <a:r>
              <a:rPr sz="203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生</a:t>
            </a:r>
            <a:r>
              <a:rPr sz="2031" spc="-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命、仿生等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。</a:t>
            </a:r>
            <a:endParaRPr sz="2031" dirty="0">
              <a:latin typeface="黑体" panose="02010609060101010101" pitchFamily="49" charset="-122"/>
              <a:ea typeface="黑体" panose="02010609060101010101" pitchFamily="49" charset="-122"/>
              <a:cs typeface="华文中宋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127F67F-A1A5-4F49-A115-77F0187F693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66993" y="1333329"/>
            <a:ext cx="3424896" cy="842242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1723">
              <a:spcBef>
                <a:spcPts val="88"/>
              </a:spcBef>
            </a:pPr>
            <a:r>
              <a:rPr sz="2585" b="1" u="sng" spc="-651" dirty="0">
                <a:solidFill>
                  <a:srgbClr val="FF0000"/>
                </a:solidFill>
                <a:uFill>
                  <a:solidFill>
                    <a:srgbClr val="000099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 </a:t>
            </a:r>
            <a:r>
              <a:rPr sz="2585" b="1" u="sng" dirty="0">
                <a:solidFill>
                  <a:srgbClr val="FF0000"/>
                </a:solidFill>
                <a:uFill>
                  <a:solidFill>
                    <a:srgbClr val="000099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流体力学</a:t>
            </a:r>
            <a:r>
              <a:rPr sz="2585" b="1" u="sng" spc="-5" dirty="0">
                <a:solidFill>
                  <a:srgbClr val="FF0000"/>
                </a:solidFill>
                <a:uFill>
                  <a:solidFill>
                    <a:srgbClr val="000099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的</a:t>
            </a:r>
            <a:r>
              <a:rPr sz="2585" b="1" u="sng" spc="-9" dirty="0">
                <a:solidFill>
                  <a:srgbClr val="FF0000"/>
                </a:solidFill>
                <a:uFill>
                  <a:solidFill>
                    <a:srgbClr val="000099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研究</a:t>
            </a:r>
            <a:r>
              <a:rPr sz="2585" b="1" u="sng" spc="-5" dirty="0">
                <a:solidFill>
                  <a:srgbClr val="FF0000"/>
                </a:solidFill>
                <a:uFill>
                  <a:solidFill>
                    <a:srgbClr val="000099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方</a:t>
            </a:r>
            <a:r>
              <a:rPr sz="2585" b="1" u="sng" spc="-9" dirty="0">
                <a:solidFill>
                  <a:srgbClr val="FF0000"/>
                </a:solidFill>
                <a:uFill>
                  <a:solidFill>
                    <a:srgbClr val="000099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法</a:t>
            </a:r>
            <a:endParaRPr sz="2585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华文中宋"/>
            </a:endParaRPr>
          </a:p>
          <a:p>
            <a:pPr>
              <a:spcBef>
                <a:spcPts val="42"/>
              </a:spcBef>
            </a:pPr>
            <a:endParaRPr sz="2815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22361" y="2311853"/>
            <a:ext cx="1409700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7048" y="0"/>
                </a:lnTo>
              </a:path>
            </a:pathLst>
          </a:custGeom>
          <a:ln w="4572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92221" y="3853672"/>
            <a:ext cx="1463040" cy="0"/>
          </a:xfrm>
          <a:custGeom>
            <a:avLst/>
            <a:gdLst/>
            <a:ahLst/>
            <a:cxnLst/>
            <a:rect l="l" t="t" r="r" b="b"/>
            <a:pathLst>
              <a:path w="1584959">
                <a:moveTo>
                  <a:pt x="0" y="0"/>
                </a:moveTo>
                <a:lnTo>
                  <a:pt x="1584960" y="0"/>
                </a:lnTo>
              </a:path>
            </a:pathLst>
          </a:custGeom>
          <a:ln w="4571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566874" y="5733058"/>
            <a:ext cx="1406769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4571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06666" y="1143001"/>
            <a:ext cx="4107766" cy="4988767"/>
          </a:xfrm>
          <a:prstGeom prst="rect">
            <a:avLst/>
          </a:prstGeom>
        </p:spPr>
        <p:txBody>
          <a:bodyPr vert="horz" wrap="square" lIns="0" tIns="138332" rIns="0" bIns="0" rtlCol="0">
            <a:spAutoFit/>
          </a:bodyPr>
          <a:lstStyle/>
          <a:p>
            <a:pPr marL="327082" indent="-315359">
              <a:spcBef>
                <a:spcPts val="1089"/>
              </a:spcBef>
              <a:buClr>
                <a:srgbClr val="000099"/>
              </a:buClr>
              <a:buFont typeface="Wingdings"/>
              <a:buChar char=""/>
              <a:tabLst>
                <a:tab pos="327082" algn="l"/>
                <a:tab pos="327668" algn="l"/>
              </a:tabLst>
            </a:pPr>
            <a:r>
              <a:rPr sz="2031" u="sng" spc="-508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 </a:t>
            </a:r>
            <a:r>
              <a:rPr sz="203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实验研</a:t>
            </a:r>
            <a:r>
              <a:rPr sz="2031" u="sng" spc="-14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究</a:t>
            </a:r>
            <a:endParaRPr sz="203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1723" marR="33412" indent="297774" algn="just">
              <a:lnSpc>
                <a:spcPct val="120100"/>
              </a:lnSpc>
              <a:spcBef>
                <a:spcPts val="470"/>
              </a:spcBef>
            </a:pPr>
            <a:r>
              <a:rPr sz="1846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根据实际问题利用相似理论</a:t>
            </a:r>
            <a:r>
              <a:rPr sz="1846" spc="-14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建</a:t>
            </a:r>
            <a:r>
              <a:rPr sz="1846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立实验 模型。</a:t>
            </a:r>
            <a:r>
              <a:rPr sz="1846" dirty="0">
                <a:solidFill>
                  <a:srgbClr val="4F81B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实验流体力学</a:t>
            </a:r>
            <a:r>
              <a:rPr sz="1846" spc="-5" dirty="0">
                <a:solidFill>
                  <a:srgbClr val="4F81B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(Experimental</a:t>
            </a:r>
            <a:r>
              <a:rPr sz="1846" spc="-46" dirty="0">
                <a:solidFill>
                  <a:srgbClr val="4F81B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1846" dirty="0">
                <a:solidFill>
                  <a:srgbClr val="4F81B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Fluid  Mechanics)</a:t>
            </a:r>
            <a:endParaRPr sz="1846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27082" indent="-315359">
              <a:spcBef>
                <a:spcPts val="941"/>
              </a:spcBef>
              <a:buClr>
                <a:srgbClr val="000099"/>
              </a:buClr>
              <a:buFont typeface="Wingdings"/>
              <a:buChar char=""/>
              <a:tabLst>
                <a:tab pos="327082" algn="l"/>
                <a:tab pos="327668" algn="l"/>
              </a:tabLst>
            </a:pPr>
            <a:r>
              <a:rPr sz="2031" u="sng" spc="-508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203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理论分</a:t>
            </a:r>
            <a:r>
              <a:rPr sz="2031" u="sng" spc="-14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析</a:t>
            </a:r>
            <a:endParaRPr sz="203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1723" marR="4689" indent="328841">
              <a:lnSpc>
                <a:spcPct val="121500"/>
              </a:lnSpc>
              <a:spcBef>
                <a:spcPts val="683"/>
              </a:spcBef>
            </a:pPr>
            <a:r>
              <a:rPr sz="1846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根据实际问题建立</a:t>
            </a:r>
            <a:r>
              <a:rPr sz="1846" spc="-14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理</a:t>
            </a:r>
            <a:r>
              <a:rPr sz="1846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论模</a:t>
            </a:r>
            <a:r>
              <a:rPr sz="1846" spc="-14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型</a:t>
            </a:r>
            <a:r>
              <a:rPr sz="1846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，并</a:t>
            </a:r>
            <a:r>
              <a:rPr sz="1846" spc="-14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进</a:t>
            </a:r>
            <a:r>
              <a:rPr sz="1846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行 数学求解。</a:t>
            </a:r>
            <a:r>
              <a:rPr sz="1846" dirty="0">
                <a:solidFill>
                  <a:srgbClr val="4F81B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理论流体力学</a:t>
            </a:r>
            <a:r>
              <a:rPr sz="1846" spc="-180" dirty="0">
                <a:solidFill>
                  <a:srgbClr val="4F81B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1846" dirty="0">
                <a:solidFill>
                  <a:srgbClr val="4F81B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(Theoretical  Fluid</a:t>
            </a:r>
            <a:r>
              <a:rPr sz="1846" spc="-23" dirty="0">
                <a:solidFill>
                  <a:srgbClr val="4F81B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1846" dirty="0">
                <a:solidFill>
                  <a:srgbClr val="4F81B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Mechanics)</a:t>
            </a:r>
            <a:endParaRPr sz="1846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27082" indent="-315359">
              <a:spcBef>
                <a:spcPts val="946"/>
              </a:spcBef>
              <a:buClr>
                <a:srgbClr val="000099"/>
              </a:buClr>
              <a:buFont typeface="Wingdings"/>
              <a:buChar char=""/>
              <a:tabLst>
                <a:tab pos="327082" algn="l"/>
                <a:tab pos="327668" algn="l"/>
              </a:tabLst>
            </a:pPr>
            <a:r>
              <a:rPr sz="2031" u="sng" spc="-508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2031" u="sng" spc="-9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数值计</a:t>
            </a:r>
            <a:r>
              <a:rPr sz="2031" u="sng" spc="-14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</a:t>
            </a:r>
            <a:endParaRPr sz="203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1723" marR="4689" indent="328841">
              <a:lnSpc>
                <a:spcPct val="121000"/>
              </a:lnSpc>
              <a:spcBef>
                <a:spcPts val="697"/>
              </a:spcBef>
            </a:pPr>
            <a:r>
              <a:rPr sz="1846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根据理论分析方法</a:t>
            </a:r>
            <a:r>
              <a:rPr sz="1846" spc="-14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建</a:t>
            </a:r>
            <a:r>
              <a:rPr sz="1846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立数</a:t>
            </a:r>
            <a:r>
              <a:rPr sz="1846" spc="-14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学</a:t>
            </a:r>
            <a:r>
              <a:rPr sz="1846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</a:t>
            </a:r>
            <a:r>
              <a:rPr sz="1846" spc="-14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sz="1846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选 择合适计算方法，数值</a:t>
            </a:r>
            <a:r>
              <a:rPr sz="1846" spc="-14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sz="1846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解得</a:t>
            </a:r>
            <a:r>
              <a:rPr sz="1846" spc="-14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出</a:t>
            </a:r>
            <a:r>
              <a:rPr sz="1846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结果，  用实验方法加以验证。</a:t>
            </a:r>
            <a:r>
              <a:rPr sz="1846" spc="-14" dirty="0">
                <a:solidFill>
                  <a:srgbClr val="4F81B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</a:t>
            </a:r>
            <a:r>
              <a:rPr sz="1846" dirty="0">
                <a:solidFill>
                  <a:srgbClr val="4F81B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算流</a:t>
            </a:r>
            <a:r>
              <a:rPr sz="1846" spc="-14" dirty="0">
                <a:solidFill>
                  <a:srgbClr val="4F81B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体</a:t>
            </a:r>
            <a:r>
              <a:rPr sz="1846" dirty="0">
                <a:solidFill>
                  <a:srgbClr val="4F81B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力学 (Computational Fluid</a:t>
            </a:r>
            <a:r>
              <a:rPr sz="1846" spc="-69" dirty="0">
                <a:solidFill>
                  <a:srgbClr val="4F81B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1846" dirty="0">
                <a:solidFill>
                  <a:srgbClr val="4F81B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Mechanics)</a:t>
            </a:r>
            <a:endParaRPr sz="1846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F66B00D-92DA-4251-8F4D-0B908CB53B2A}"/>
              </a:ext>
            </a:extLst>
          </p:cNvPr>
          <p:cNvGrpSpPr/>
          <p:nvPr/>
        </p:nvGrpSpPr>
        <p:grpSpPr>
          <a:xfrm>
            <a:off x="1295400" y="2935439"/>
            <a:ext cx="4199674" cy="2589232"/>
            <a:chOff x="1794100" y="2736113"/>
            <a:chExt cx="4199674" cy="2589232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D6945001-B1E5-4F23-AA93-FBF1523F5AD1}"/>
                </a:ext>
              </a:extLst>
            </p:cNvPr>
            <p:cNvSpPr txBox="1"/>
            <p:nvPr/>
          </p:nvSpPr>
          <p:spPr>
            <a:xfrm>
              <a:off x="3020802" y="2736113"/>
              <a:ext cx="1720948" cy="433585"/>
            </a:xfrm>
            <a:prstGeom prst="rect">
              <a:avLst/>
            </a:prstGeom>
            <a:solidFill>
              <a:srgbClr val="622422"/>
            </a:solidFill>
          </p:spPr>
          <p:txBody>
            <a:bodyPr vert="horz" wrap="square" lIns="0" tIns="58615" rIns="0" bIns="0" rtlCol="0">
              <a:spAutoFit/>
            </a:bodyPr>
            <a:lstStyle/>
            <a:p>
              <a:pPr marL="297774">
                <a:lnSpc>
                  <a:spcPct val="120000"/>
                </a:lnSpc>
              </a:pPr>
              <a:r>
                <a:rPr sz="2215" dirty="0">
                  <a:solidFill>
                    <a:srgbClr val="FFFFFF"/>
                  </a:solidFill>
                  <a:cs typeface="+mn-ea"/>
                  <a:sym typeface="+mn-lt"/>
                </a:rPr>
                <a:t>现象观察</a:t>
              </a:r>
              <a:endParaRPr sz="2215" dirty="0">
                <a:cs typeface="+mn-ea"/>
                <a:sym typeface="+mn-lt"/>
              </a:endParaRPr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4E881C64-78BE-4F60-ADB8-0F02E4CEC03B}"/>
                </a:ext>
              </a:extLst>
            </p:cNvPr>
            <p:cNvSpPr txBox="1"/>
            <p:nvPr/>
          </p:nvSpPr>
          <p:spPr>
            <a:xfrm>
              <a:off x="1794100" y="3456379"/>
              <a:ext cx="1720948" cy="434178"/>
            </a:xfrm>
            <a:prstGeom prst="rect">
              <a:avLst/>
            </a:prstGeom>
            <a:solidFill>
              <a:srgbClr val="622422"/>
            </a:solidFill>
          </p:spPr>
          <p:txBody>
            <a:bodyPr vert="horz" wrap="square" lIns="0" tIns="59202" rIns="0" bIns="0" rtlCol="0">
              <a:spAutoFit/>
            </a:bodyPr>
            <a:lstStyle/>
            <a:p>
              <a:pPr marL="297187">
                <a:lnSpc>
                  <a:spcPct val="120000"/>
                </a:lnSpc>
              </a:pPr>
              <a:r>
                <a:rPr sz="2215" dirty="0">
                  <a:solidFill>
                    <a:srgbClr val="FFFFFF"/>
                  </a:solidFill>
                  <a:cs typeface="+mn-ea"/>
                  <a:sym typeface="+mn-lt"/>
                </a:rPr>
                <a:t>理论分析</a:t>
              </a:r>
              <a:endParaRPr sz="2215" dirty="0">
                <a:cs typeface="+mn-ea"/>
                <a:sym typeface="+mn-lt"/>
              </a:endParaRPr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898E633-2539-4EB8-8F0B-1C9570FDBFAA}"/>
                </a:ext>
              </a:extLst>
            </p:cNvPr>
            <p:cNvSpPr txBox="1"/>
            <p:nvPr/>
          </p:nvSpPr>
          <p:spPr>
            <a:xfrm>
              <a:off x="4272826" y="3443719"/>
              <a:ext cx="1720948" cy="434178"/>
            </a:xfrm>
            <a:prstGeom prst="rect">
              <a:avLst/>
            </a:prstGeom>
            <a:solidFill>
              <a:srgbClr val="622422"/>
            </a:solidFill>
          </p:spPr>
          <p:txBody>
            <a:bodyPr vert="horz" wrap="square" lIns="0" tIns="59202" rIns="0" bIns="0" rtlCol="0">
              <a:spAutoFit/>
            </a:bodyPr>
            <a:lstStyle/>
            <a:p>
              <a:pPr marL="297774">
                <a:lnSpc>
                  <a:spcPct val="120000"/>
                </a:lnSpc>
              </a:pPr>
              <a:r>
                <a:rPr sz="2215" dirty="0">
                  <a:solidFill>
                    <a:srgbClr val="FFFFFF"/>
                  </a:solidFill>
                  <a:cs typeface="+mn-ea"/>
                  <a:sym typeface="+mn-lt"/>
                </a:rPr>
                <a:t>实验模拟</a:t>
              </a:r>
              <a:endParaRPr sz="2215" dirty="0">
                <a:cs typeface="+mn-ea"/>
                <a:sym typeface="+mn-lt"/>
              </a:endParaRPr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A5AD8FFE-6850-479A-A953-55D4B4559F10}"/>
                </a:ext>
              </a:extLst>
            </p:cNvPr>
            <p:cNvSpPr/>
            <p:nvPr/>
          </p:nvSpPr>
          <p:spPr>
            <a:xfrm>
              <a:off x="2362436" y="2845841"/>
              <a:ext cx="607842" cy="477129"/>
            </a:xfrm>
            <a:custGeom>
              <a:avLst/>
              <a:gdLst/>
              <a:ahLst/>
              <a:cxnLst/>
              <a:rect l="l" t="t" r="r" b="b"/>
              <a:pathLst>
                <a:path w="658494" h="516889">
                  <a:moveTo>
                    <a:pt x="529209" y="0"/>
                  </a:moveTo>
                  <a:lnTo>
                    <a:pt x="529209" y="64642"/>
                  </a:lnTo>
                  <a:lnTo>
                    <a:pt x="226021" y="64642"/>
                  </a:lnTo>
                  <a:lnTo>
                    <a:pt x="180470" y="69230"/>
                  </a:lnTo>
                  <a:lnTo>
                    <a:pt x="138044" y="82389"/>
                  </a:lnTo>
                  <a:lnTo>
                    <a:pt x="99650" y="103212"/>
                  </a:lnTo>
                  <a:lnTo>
                    <a:pt x="66200" y="130794"/>
                  </a:lnTo>
                  <a:lnTo>
                    <a:pt x="38601" y="164227"/>
                  </a:lnTo>
                  <a:lnTo>
                    <a:pt x="17761" y="202606"/>
                  </a:lnTo>
                  <a:lnTo>
                    <a:pt x="4591" y="245024"/>
                  </a:lnTo>
                  <a:lnTo>
                    <a:pt x="0" y="290575"/>
                  </a:lnTo>
                  <a:lnTo>
                    <a:pt x="0" y="516636"/>
                  </a:lnTo>
                  <a:lnTo>
                    <a:pt x="129159" y="516636"/>
                  </a:lnTo>
                  <a:lnTo>
                    <a:pt x="129159" y="290575"/>
                  </a:lnTo>
                  <a:lnTo>
                    <a:pt x="136771" y="252878"/>
                  </a:lnTo>
                  <a:lnTo>
                    <a:pt x="157530" y="222075"/>
                  </a:lnTo>
                  <a:lnTo>
                    <a:pt x="188319" y="201296"/>
                  </a:lnTo>
                  <a:lnTo>
                    <a:pt x="226021" y="193675"/>
                  </a:lnTo>
                  <a:lnTo>
                    <a:pt x="593851" y="193675"/>
                  </a:lnTo>
                  <a:lnTo>
                    <a:pt x="658368" y="129158"/>
                  </a:lnTo>
                  <a:lnTo>
                    <a:pt x="529209" y="0"/>
                  </a:lnTo>
                  <a:close/>
                </a:path>
                <a:path w="658494" h="516889">
                  <a:moveTo>
                    <a:pt x="593851" y="193675"/>
                  </a:moveTo>
                  <a:lnTo>
                    <a:pt x="529209" y="193675"/>
                  </a:lnTo>
                  <a:lnTo>
                    <a:pt x="529209" y="258317"/>
                  </a:lnTo>
                  <a:lnTo>
                    <a:pt x="593851" y="193675"/>
                  </a:lnTo>
                  <a:close/>
                </a:path>
              </a:pathLst>
            </a:custGeom>
            <a:solidFill>
              <a:srgbClr val="622422"/>
            </a:solidFill>
          </p:spPr>
          <p:txBody>
            <a:bodyPr wrap="square" lIns="0" tIns="0" rIns="0" bIns="0" rtlCol="0"/>
            <a:lstStyle/>
            <a:p>
              <a:pPr>
                <a:lnSpc>
                  <a:spcPct val="120000"/>
                </a:lnSpc>
              </a:pPr>
              <a:endParaRPr sz="1662" dirty="0">
                <a:cs typeface="+mn-ea"/>
                <a:sym typeface="+mn-lt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3C694DCE-C3D2-4597-9317-B999A7DCD3D3}"/>
                </a:ext>
              </a:extLst>
            </p:cNvPr>
            <p:cNvSpPr/>
            <p:nvPr/>
          </p:nvSpPr>
          <p:spPr>
            <a:xfrm>
              <a:off x="4835537" y="2931653"/>
              <a:ext cx="831752" cy="410893"/>
            </a:xfrm>
            <a:custGeom>
              <a:avLst/>
              <a:gdLst/>
              <a:ahLst/>
              <a:cxnLst/>
              <a:rect l="l" t="t" r="r" b="b"/>
              <a:pathLst>
                <a:path w="901064" h="445135">
                  <a:moveTo>
                    <a:pt x="900683" y="312927"/>
                  </a:moveTo>
                  <a:lnTo>
                    <a:pt x="661415" y="312927"/>
                  </a:lnTo>
                  <a:lnTo>
                    <a:pt x="781050" y="445008"/>
                  </a:lnTo>
                  <a:lnTo>
                    <a:pt x="900683" y="312927"/>
                  </a:lnTo>
                  <a:close/>
                </a:path>
                <a:path w="901064" h="445135">
                  <a:moveTo>
                    <a:pt x="648969" y="0"/>
                  </a:moveTo>
                  <a:lnTo>
                    <a:pt x="0" y="0"/>
                  </a:lnTo>
                  <a:lnTo>
                    <a:pt x="0" y="125094"/>
                  </a:lnTo>
                  <a:lnTo>
                    <a:pt x="648969" y="125094"/>
                  </a:lnTo>
                  <a:lnTo>
                    <a:pt x="676024" y="130557"/>
                  </a:lnTo>
                  <a:lnTo>
                    <a:pt x="698150" y="145462"/>
                  </a:lnTo>
                  <a:lnTo>
                    <a:pt x="713085" y="167582"/>
                  </a:lnTo>
                  <a:lnTo>
                    <a:pt x="718565" y="194690"/>
                  </a:lnTo>
                  <a:lnTo>
                    <a:pt x="718565" y="312927"/>
                  </a:lnTo>
                  <a:lnTo>
                    <a:pt x="843661" y="312927"/>
                  </a:lnTo>
                  <a:lnTo>
                    <a:pt x="843661" y="194690"/>
                  </a:lnTo>
                  <a:lnTo>
                    <a:pt x="838514" y="150036"/>
                  </a:lnTo>
                  <a:lnTo>
                    <a:pt x="823857" y="109051"/>
                  </a:lnTo>
                  <a:lnTo>
                    <a:pt x="800863" y="72903"/>
                  </a:lnTo>
                  <a:lnTo>
                    <a:pt x="770704" y="42757"/>
                  </a:lnTo>
                  <a:lnTo>
                    <a:pt x="734553" y="19780"/>
                  </a:lnTo>
                  <a:lnTo>
                    <a:pt x="693584" y="5139"/>
                  </a:lnTo>
                  <a:lnTo>
                    <a:pt x="648969" y="0"/>
                  </a:lnTo>
                  <a:close/>
                </a:path>
              </a:pathLst>
            </a:custGeom>
            <a:solidFill>
              <a:srgbClr val="622422"/>
            </a:solidFill>
          </p:spPr>
          <p:txBody>
            <a:bodyPr wrap="square" lIns="0" tIns="0" rIns="0" bIns="0" rtlCol="0"/>
            <a:lstStyle/>
            <a:p>
              <a:pPr>
                <a:lnSpc>
                  <a:spcPct val="120000"/>
                </a:lnSpc>
              </a:pPr>
              <a:endParaRPr sz="1662" dirty="0">
                <a:cs typeface="+mn-ea"/>
                <a:sym typeface="+mn-lt"/>
              </a:endParaRPr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A0EE1677-0B03-4A75-80C3-B330A3AF9434}"/>
                </a:ext>
              </a:extLst>
            </p:cNvPr>
            <p:cNvSpPr/>
            <p:nvPr/>
          </p:nvSpPr>
          <p:spPr>
            <a:xfrm>
              <a:off x="3552564" y="3549224"/>
              <a:ext cx="620737" cy="229772"/>
            </a:xfrm>
            <a:custGeom>
              <a:avLst/>
              <a:gdLst/>
              <a:ahLst/>
              <a:cxnLst/>
              <a:rect l="l" t="t" r="r" b="b"/>
              <a:pathLst>
                <a:path w="672464" h="248920">
                  <a:moveTo>
                    <a:pt x="151765" y="0"/>
                  </a:moveTo>
                  <a:lnTo>
                    <a:pt x="0" y="124205"/>
                  </a:lnTo>
                  <a:lnTo>
                    <a:pt x="151765" y="248411"/>
                  </a:lnTo>
                  <a:lnTo>
                    <a:pt x="151765" y="200151"/>
                  </a:lnTo>
                  <a:lnTo>
                    <a:pt x="672084" y="200151"/>
                  </a:lnTo>
                  <a:lnTo>
                    <a:pt x="672084" y="48259"/>
                  </a:lnTo>
                  <a:lnTo>
                    <a:pt x="151765" y="48259"/>
                  </a:lnTo>
                  <a:lnTo>
                    <a:pt x="151765" y="0"/>
                  </a:lnTo>
                  <a:close/>
                </a:path>
              </a:pathLst>
            </a:custGeom>
            <a:solidFill>
              <a:srgbClr val="622422"/>
            </a:solidFill>
          </p:spPr>
          <p:txBody>
            <a:bodyPr wrap="square" lIns="0" tIns="0" rIns="0" bIns="0" rtlCol="0"/>
            <a:lstStyle/>
            <a:p>
              <a:pPr>
                <a:lnSpc>
                  <a:spcPct val="120000"/>
                </a:lnSpc>
              </a:pPr>
              <a:endParaRPr sz="1662" dirty="0">
                <a:cs typeface="+mn-ea"/>
                <a:sym typeface="+mn-lt"/>
              </a:endParaRPr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43C8A289-6642-436E-AB29-27016291105B}"/>
                </a:ext>
              </a:extLst>
            </p:cNvPr>
            <p:cNvSpPr txBox="1"/>
            <p:nvPr/>
          </p:nvSpPr>
          <p:spPr>
            <a:xfrm>
              <a:off x="2099184" y="4530680"/>
              <a:ext cx="3402623" cy="794665"/>
            </a:xfrm>
            <a:prstGeom prst="rect">
              <a:avLst/>
            </a:prstGeom>
          </p:spPr>
          <p:txBody>
            <a:bodyPr vert="horz" wrap="square" lIns="0" tIns="11137" rIns="0" bIns="0" rtlCol="0">
              <a:spAutoFit/>
            </a:bodyPr>
            <a:lstStyle/>
            <a:p>
              <a:pPr marL="11723" marR="4689">
                <a:lnSpc>
                  <a:spcPct val="120000"/>
                </a:lnSpc>
              </a:pPr>
              <a:r>
                <a:rPr sz="2215" dirty="0">
                  <a:solidFill>
                    <a:srgbClr val="943735"/>
                  </a:solidFill>
                  <a:cs typeface="+mn-ea"/>
                  <a:sym typeface="+mn-lt"/>
                </a:rPr>
                <a:t>观察</a:t>
              </a:r>
              <a:r>
                <a:rPr sz="2215" dirty="0">
                  <a:cs typeface="+mn-ea"/>
                  <a:sym typeface="+mn-lt"/>
                </a:rPr>
                <a:t>是创新的源泉</a:t>
              </a:r>
              <a:r>
                <a:rPr sz="2215" spc="-14" dirty="0">
                  <a:cs typeface="+mn-ea"/>
                  <a:sym typeface="+mn-lt"/>
                </a:rPr>
                <a:t>、</a:t>
              </a:r>
              <a:r>
                <a:rPr sz="2215" dirty="0">
                  <a:solidFill>
                    <a:srgbClr val="943735"/>
                  </a:solidFill>
                  <a:cs typeface="+mn-ea"/>
                  <a:sym typeface="+mn-lt"/>
                </a:rPr>
                <a:t>实</a:t>
              </a:r>
              <a:r>
                <a:rPr sz="2215" spc="-5" dirty="0">
                  <a:solidFill>
                    <a:srgbClr val="943735"/>
                  </a:solidFill>
                  <a:cs typeface="+mn-ea"/>
                  <a:sym typeface="+mn-lt"/>
                </a:rPr>
                <a:t>验</a:t>
              </a:r>
              <a:r>
                <a:rPr sz="2215" dirty="0">
                  <a:cs typeface="+mn-ea"/>
                  <a:sym typeface="+mn-lt"/>
                </a:rPr>
                <a:t>和 </a:t>
              </a:r>
              <a:r>
                <a:rPr sz="2215" dirty="0">
                  <a:solidFill>
                    <a:srgbClr val="943735"/>
                  </a:solidFill>
                  <a:cs typeface="+mn-ea"/>
                  <a:sym typeface="+mn-lt"/>
                </a:rPr>
                <a:t>理论</a:t>
              </a:r>
              <a:r>
                <a:rPr sz="2215" dirty="0">
                  <a:cs typeface="+mn-ea"/>
                  <a:sym typeface="+mn-lt"/>
                </a:rPr>
                <a:t>是本质和规律的探寻。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41D37D79-E41D-4CEE-A5B6-305F5E337BFF}"/>
              </a:ext>
            </a:extLst>
          </p:cNvPr>
          <p:cNvSpPr txBox="1"/>
          <p:nvPr/>
        </p:nvSpPr>
        <p:spPr>
          <a:xfrm>
            <a:off x="1314819" y="2292089"/>
            <a:ext cx="6094926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9064">
              <a:lnSpc>
                <a:spcPct val="12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0000FF"/>
                </a:solidFill>
                <a:cs typeface="+mn-ea"/>
                <a:sym typeface="+mn-lt"/>
              </a:rPr>
              <a:t>流体力学研究的三步曲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00B7BB-8358-4E61-A599-9ECA639ED1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DE562-2ED3-48D3-B92E-F822353FB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9904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可压缩性（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compressibility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endParaRPr lang="en-US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5B2F1A-C174-48BC-9FD9-638A395E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1502228" cy="90884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CEEEF4-E29E-48CA-9C66-705B4E596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137449"/>
            <a:ext cx="1676400" cy="838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2E0E6F-0314-4CE5-A62D-3C54F8898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257" y="1251257"/>
            <a:ext cx="1834289" cy="53993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EF53552-F27D-43CF-A7DA-8767A3870514}"/>
              </a:ext>
            </a:extLst>
          </p:cNvPr>
          <p:cNvSpPr txBox="1"/>
          <p:nvPr/>
        </p:nvSpPr>
        <p:spPr>
          <a:xfrm>
            <a:off x="5050972" y="1305203"/>
            <a:ext cx="1217000" cy="432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cs typeface="+mn-ea"/>
                <a:sym typeface="+mn-lt"/>
              </a:rPr>
              <a:t>声速公式</a:t>
            </a:r>
            <a:endParaRPr lang="en-US" sz="2000" b="1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FA7A384-7E14-427F-8E25-B04F5EEC6885}"/>
              </a:ext>
            </a:extLst>
          </p:cNvPr>
          <p:cNvSpPr txBox="1"/>
          <p:nvPr/>
        </p:nvSpPr>
        <p:spPr>
          <a:xfrm>
            <a:off x="533400" y="2070679"/>
            <a:ext cx="1883016" cy="432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cs typeface="+mn-ea"/>
                <a:sym typeface="+mn-lt"/>
              </a:rPr>
              <a:t>马赫数 </a:t>
            </a:r>
            <a:r>
              <a:rPr lang="en-US" altLang="zh-CN" sz="2000" b="1" dirty="0">
                <a:solidFill>
                  <a:srgbClr val="FF0000"/>
                </a:solidFill>
                <a:cs typeface="+mn-ea"/>
                <a:sym typeface="+mn-lt"/>
              </a:rPr>
              <a:t>Ma=V/C</a:t>
            </a:r>
            <a:endParaRPr lang="en-US" sz="2000" b="1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D70E1A-7F8B-44F8-9D88-7885680FF3F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CAF08C0-9093-4E4A-9E3E-7277A6138089}"/>
              </a:ext>
            </a:extLst>
          </p:cNvPr>
          <p:cNvGrpSpPr/>
          <p:nvPr/>
        </p:nvGrpSpPr>
        <p:grpSpPr>
          <a:xfrm>
            <a:off x="762000" y="2620384"/>
            <a:ext cx="10210800" cy="3934677"/>
            <a:chOff x="762000" y="2475571"/>
            <a:chExt cx="10210800" cy="3934677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ED2B030-D8A1-4C00-8DEB-B6C2F0B5D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0600" y="2743200"/>
              <a:ext cx="8207202" cy="3667048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E8A775A-597F-4549-94B2-CBA8E92DF4B9}"/>
                </a:ext>
              </a:extLst>
            </p:cNvPr>
            <p:cNvSpPr/>
            <p:nvPr/>
          </p:nvSpPr>
          <p:spPr>
            <a:xfrm>
              <a:off x="9601200" y="2745921"/>
              <a:ext cx="1114408" cy="34163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不可压缩</a:t>
              </a:r>
              <a:endParaRPr lang="en-US" altLang="zh-CN" b="1" dirty="0">
                <a:solidFill>
                  <a:srgbClr val="FF0000"/>
                </a:solidFill>
              </a:endParaRPr>
            </a:p>
            <a:p>
              <a:endParaRPr lang="en-US" b="1" dirty="0">
                <a:solidFill>
                  <a:srgbClr val="FF0000"/>
                </a:solidFill>
              </a:endParaRPr>
            </a:p>
            <a:p>
              <a:r>
                <a:rPr lang="zh-CN" altLang="en-US" b="1" dirty="0">
                  <a:solidFill>
                    <a:srgbClr val="FF0000"/>
                  </a:solidFill>
                </a:rPr>
                <a:t>亚音速</a:t>
              </a:r>
              <a:endParaRPr lang="en-US" altLang="zh-CN" b="1" dirty="0">
                <a:solidFill>
                  <a:srgbClr val="FF0000"/>
                </a:solidFill>
              </a:endParaRPr>
            </a:p>
            <a:p>
              <a:endParaRPr lang="en-US" b="1" dirty="0">
                <a:solidFill>
                  <a:srgbClr val="FF0000"/>
                </a:solidFill>
              </a:endParaRPr>
            </a:p>
            <a:p>
              <a:endParaRPr lang="en-US" b="1" dirty="0">
                <a:solidFill>
                  <a:srgbClr val="FF0000"/>
                </a:solidFill>
              </a:endParaRPr>
            </a:p>
            <a:p>
              <a:r>
                <a:rPr lang="zh-CN" altLang="en-US" b="1" dirty="0">
                  <a:solidFill>
                    <a:srgbClr val="FF0000"/>
                  </a:solidFill>
                </a:rPr>
                <a:t>跨音速</a:t>
              </a:r>
              <a:endParaRPr lang="en-US" altLang="zh-CN" b="1" dirty="0">
                <a:solidFill>
                  <a:srgbClr val="FF0000"/>
                </a:solidFill>
              </a:endParaRPr>
            </a:p>
            <a:p>
              <a:endParaRPr lang="en-US" b="1" dirty="0">
                <a:solidFill>
                  <a:srgbClr val="FF0000"/>
                </a:solidFill>
              </a:endParaRPr>
            </a:p>
            <a:p>
              <a:endParaRPr lang="en-US" b="1" dirty="0">
                <a:solidFill>
                  <a:srgbClr val="FF0000"/>
                </a:solidFill>
              </a:endParaRPr>
            </a:p>
            <a:p>
              <a:endParaRPr lang="en-US" b="1" dirty="0">
                <a:solidFill>
                  <a:srgbClr val="FF0000"/>
                </a:solidFill>
              </a:endParaRPr>
            </a:p>
            <a:p>
              <a:r>
                <a:rPr lang="zh-CN" altLang="en-US" b="1" dirty="0">
                  <a:solidFill>
                    <a:srgbClr val="FF0000"/>
                  </a:solidFill>
                </a:rPr>
                <a:t>超音速</a:t>
              </a:r>
              <a:endParaRPr lang="en-US" altLang="zh-CN" b="1" dirty="0">
                <a:solidFill>
                  <a:srgbClr val="FF0000"/>
                </a:solidFill>
              </a:endParaRPr>
            </a:p>
            <a:p>
              <a:endParaRPr lang="en-US" b="1" dirty="0">
                <a:solidFill>
                  <a:srgbClr val="FF0000"/>
                </a:solidFill>
              </a:endParaRPr>
            </a:p>
            <a:p>
              <a:r>
                <a:rPr lang="zh-CN" altLang="en-US" b="1" dirty="0">
                  <a:solidFill>
                    <a:srgbClr val="FF0000"/>
                  </a:solidFill>
                </a:rPr>
                <a:t>高超音速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7F7FC88-1A22-44EC-B963-4894DF6790AC}"/>
                </a:ext>
              </a:extLst>
            </p:cNvPr>
            <p:cNvSpPr/>
            <p:nvPr/>
          </p:nvSpPr>
          <p:spPr>
            <a:xfrm>
              <a:off x="762000" y="2475571"/>
              <a:ext cx="10210800" cy="39023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2979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9A0FE5-9014-4AC6-9BA7-989421596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层流流动剪应力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E4F73D-D7A0-4F35-B26D-0C5503DC3E1F}"/>
              </a:ext>
            </a:extLst>
          </p:cNvPr>
          <p:cNvSpPr/>
          <p:nvPr/>
        </p:nvSpPr>
        <p:spPr>
          <a:xfrm>
            <a:off x="762000" y="1143000"/>
            <a:ext cx="7239000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固体：剪切模量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剪应力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剪应变</a:t>
            </a: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流体：黏度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粘度（黏性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粘性，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viscosity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剪应力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剪应变率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剪应力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sheer stress          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剪应变率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sheer strain rate</a:t>
            </a: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和温度、组分、压力有关，但与剪应变率无关</a:t>
            </a:r>
            <a:endParaRPr lang="en-US" b="1" dirty="0">
              <a:solidFill>
                <a:srgbClr val="FF0000"/>
              </a:solidFill>
            </a:endParaRPr>
          </a:p>
          <a:p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2FF9AE-5D3D-4F4C-8866-0F4E0A77C86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05200"/>
            <a:ext cx="4267200" cy="32004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C9BF908-30F8-436F-A31F-3CA24FE1E6B8}"/>
                  </a:ext>
                </a:extLst>
              </p:cNvPr>
              <p:cNvSpPr txBox="1"/>
              <p:nvPr/>
            </p:nvSpPr>
            <p:spPr>
              <a:xfrm>
                <a:off x="4417598" y="5137314"/>
                <a:ext cx="1832803" cy="8916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C9BF908-30F8-436F-A31F-3CA24FE1E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598" y="5137314"/>
                <a:ext cx="1832803" cy="8916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D3824DD8-F9F7-4633-B3E4-21186B050C63}"/>
              </a:ext>
            </a:extLst>
          </p:cNvPr>
          <p:cNvSpPr/>
          <p:nvPr/>
        </p:nvSpPr>
        <p:spPr>
          <a:xfrm>
            <a:off x="8229600" y="5154956"/>
            <a:ext cx="2473754" cy="396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kg/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m⸱s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或者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Pa⸱s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30A538-61C4-4D23-9D35-0F6D053E249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3190676"/>
            <a:ext cx="2343561" cy="95218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A7EFD1B-29CF-4A9E-B9DF-EEF303985EE2}"/>
              </a:ext>
            </a:extLst>
          </p:cNvPr>
          <p:cNvSpPr/>
          <p:nvPr/>
        </p:nvSpPr>
        <p:spPr>
          <a:xfrm>
            <a:off x="8994919" y="4283567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量纲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C71C88-0EC3-42DD-AB9B-4DB09F7DA240}"/>
              </a:ext>
            </a:extLst>
          </p:cNvPr>
          <p:cNvSpPr/>
          <p:nvPr/>
        </p:nvSpPr>
        <p:spPr>
          <a:xfrm>
            <a:off x="8974188" y="5637842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单位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D42D76-0289-404B-9073-A37148749F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41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9A0FE5-9014-4AC6-9BA7-989421596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非牛顿流体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2D7AE2-0D7E-4E97-B0CF-27A87CA0EC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65532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B1DDC6A-B241-4B6B-97BF-F0AF5A0ECF16}"/>
              </a:ext>
            </a:extLst>
          </p:cNvPr>
          <p:cNvSpPr/>
          <p:nvPr/>
        </p:nvSpPr>
        <p:spPr>
          <a:xfrm>
            <a:off x="6781800" y="1524000"/>
            <a:ext cx="5029200" cy="3419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塑性流体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打印机墨水</a:t>
            </a:r>
            <a:endParaRPr lang="en-US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剪切变稀（</a:t>
            </a:r>
            <a:r>
              <a:rPr 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shear thinning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  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发胶，糖浆，血浆（</a:t>
            </a:r>
            <a:r>
              <a:rPr 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plasma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）、油漆</a:t>
            </a:r>
            <a:endParaRPr lang="en-US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剪切变稠（增稠，</a:t>
            </a:r>
            <a:r>
              <a:rPr 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shear thickening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橡皮泥、流沙、玉米淀粉和水混合物</a:t>
            </a:r>
            <a:endParaRPr lang="en-US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53D1BB3-4D43-4BC0-A69E-FF286B057B6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105400"/>
            <a:ext cx="27432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460DCD-5181-45D9-9910-175BD77E72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74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0">
            <a:extLst>
              <a:ext uri="{FF2B5EF4-FFF2-40B4-BE49-F238E27FC236}">
                <a16:creationId xmlns:a16="http://schemas.microsoft.com/office/drawing/2014/main" id="{00007B1A-0EA8-4DA3-AD57-267152AD84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4185" y="228600"/>
            <a:ext cx="8562535" cy="504872"/>
          </a:xfrm>
          <a:prstGeom prst="rect">
            <a:avLst/>
          </a:prstGeom>
        </p:spPr>
        <p:txBody>
          <a:bodyPr vert="horz" wrap="square" lIns="0" tIns="12309" rIns="0" bIns="0" rtlCol="0">
            <a:spAutoFit/>
          </a:bodyPr>
          <a:lstStyle/>
          <a:p>
            <a:pPr marL="11723">
              <a:spcBef>
                <a:spcPts val="97"/>
              </a:spcBef>
            </a:pPr>
            <a:r>
              <a:rPr lang="en-US" altLang="zh-CN" sz="3200" spc="-138" dirty="0">
                <a:ea typeface="黑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3200" spc="-138" dirty="0">
                <a:ea typeface="黑体" panose="02010609060101010101" pitchFamily="49" charset="-122"/>
                <a:cs typeface="Times New Roman" panose="02020603050405020304" pitchFamily="18" charset="0"/>
              </a:rPr>
              <a:t>流体静力学</a:t>
            </a:r>
            <a:endParaRPr sz="3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82CEDB8-674E-4DA5-BE80-1AE16F046810}"/>
              </a:ext>
            </a:extLst>
          </p:cNvPr>
          <p:cNvSpPr/>
          <p:nvPr/>
        </p:nvSpPr>
        <p:spPr>
          <a:xfrm>
            <a:off x="5181600" y="481036"/>
            <a:ext cx="5951228" cy="217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>
              <a:buFont typeface="Wingdings" panose="05000000000000000000" pitchFamily="2" charset="2"/>
              <a:buChar char="q"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各向等值性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点性质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(point property)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，与方向无关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>
              <a:buFont typeface="Wingdings" panose="05000000000000000000" pitchFamily="2" charset="2"/>
              <a:buChar char="q"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作用垂向性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总是作用于物体表面法向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zh-CN" altLang="en-US" b="1" dirty="0">
                <a:solidFill>
                  <a:srgbClr val="FF0000"/>
                </a:solidFill>
              </a:rPr>
              <a:t> 压强变化最大的方向沿着重力方向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zh-CN" altLang="en-US" b="1" dirty="0">
                <a:solidFill>
                  <a:srgbClr val="FF0000"/>
                </a:solidFill>
              </a:rPr>
              <a:t> 压强等值面垂直于重力方向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7D26EE5-0E66-4A69-AF9E-7460C67281B9}"/>
              </a:ext>
            </a:extLst>
          </p:cNvPr>
          <p:cNvSpPr/>
          <p:nvPr/>
        </p:nvSpPr>
        <p:spPr>
          <a:xfrm>
            <a:off x="60763" y="3762963"/>
            <a:ext cx="14750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会画静压强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受力图</a:t>
            </a:r>
            <a:endParaRPr lang="en-US" sz="2000" dirty="0"/>
          </a:p>
        </p:txBody>
      </p:sp>
      <p:pic>
        <p:nvPicPr>
          <p:cNvPr id="27" name="Picture 7">
            <a:extLst>
              <a:ext uri="{FF2B5EF4-FFF2-40B4-BE49-F238E27FC236}">
                <a16:creationId xmlns:a16="http://schemas.microsoft.com/office/drawing/2014/main" id="{F1EFF2C6-385C-4BD4-B0A5-D04364E61B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4" r="9796" b="13328"/>
          <a:stretch/>
        </p:blipFill>
        <p:spPr bwMode="auto">
          <a:xfrm>
            <a:off x="3855949" y="2463181"/>
            <a:ext cx="2088232" cy="1964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3494DA9D-7894-47F5-80E7-17851075B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" r="23508" b="11214"/>
          <a:stretch/>
        </p:blipFill>
        <p:spPr bwMode="auto">
          <a:xfrm>
            <a:off x="6096000" y="2463181"/>
            <a:ext cx="2304256" cy="2012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2C3D5836-7925-4454-9A70-4376CB744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1" r="7785" b="16835"/>
          <a:stretch/>
        </p:blipFill>
        <p:spPr bwMode="auto">
          <a:xfrm>
            <a:off x="6096000" y="4832786"/>
            <a:ext cx="2304257" cy="1860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4336D77E-F1B8-4948-B207-6B229020C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" b="17789"/>
          <a:stretch/>
        </p:blipFill>
        <p:spPr bwMode="auto">
          <a:xfrm>
            <a:off x="1780549" y="2216891"/>
            <a:ext cx="2210156" cy="2340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12">
            <a:extLst>
              <a:ext uri="{FF2B5EF4-FFF2-40B4-BE49-F238E27FC236}">
                <a16:creationId xmlns:a16="http://schemas.microsoft.com/office/drawing/2014/main" id="{9D2582DB-6D41-4100-A0F8-7628B0AE4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8" r="8858" b="12351"/>
          <a:stretch/>
        </p:blipFill>
        <p:spPr bwMode="auto">
          <a:xfrm>
            <a:off x="8552075" y="2404790"/>
            <a:ext cx="2797530" cy="1964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3">
            <a:extLst>
              <a:ext uri="{FF2B5EF4-FFF2-40B4-BE49-F238E27FC236}">
                <a16:creationId xmlns:a16="http://schemas.microsoft.com/office/drawing/2014/main" id="{C17D909C-2E39-48D2-8223-13F9CED8A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0" b="13826"/>
          <a:stretch/>
        </p:blipFill>
        <p:spPr bwMode="auto">
          <a:xfrm>
            <a:off x="1763505" y="4484760"/>
            <a:ext cx="2014235" cy="2283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4">
            <a:extLst>
              <a:ext uri="{FF2B5EF4-FFF2-40B4-BE49-F238E27FC236}">
                <a16:creationId xmlns:a16="http://schemas.microsoft.com/office/drawing/2014/main" id="{EE21C614-BA35-4113-BEF8-0C575BDDF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r="7113" b="24471"/>
          <a:stretch/>
        </p:blipFill>
        <p:spPr bwMode="auto">
          <a:xfrm>
            <a:off x="8812328" y="4780465"/>
            <a:ext cx="2179029" cy="1964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F096F769-03A4-45AC-AC60-FDB9AA9400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006" t="29565" r="38168" b="19189"/>
          <a:stretch/>
        </p:blipFill>
        <p:spPr>
          <a:xfrm>
            <a:off x="3794784" y="4648209"/>
            <a:ext cx="2193719" cy="21202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67381C5-8061-44DC-9CC4-AB361888D657}"/>
              </a:ext>
            </a:extLst>
          </p:cNvPr>
          <p:cNvSpPr/>
          <p:nvPr/>
        </p:nvSpPr>
        <p:spPr>
          <a:xfrm>
            <a:off x="3048000" y="1282351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静压强特性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BD39737-EE45-444C-9470-700C1D3AC14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2A6855-38E2-4C02-9A4B-A9FC8B1A7A7B}"/>
              </a:ext>
            </a:extLst>
          </p:cNvPr>
          <p:cNvSpPr/>
          <p:nvPr/>
        </p:nvSpPr>
        <p:spPr>
          <a:xfrm>
            <a:off x="110834" y="3689083"/>
            <a:ext cx="1666495" cy="770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黑体" panose="02010609060101010101" pitchFamily="49" charset="-122"/>
              </a:rPr>
              <a:t>课程简介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2B2BADD-9803-4E58-ABEA-114965135138}"/>
              </a:ext>
            </a:extLst>
          </p:cNvPr>
          <p:cNvSpPr/>
          <p:nvPr/>
        </p:nvSpPr>
        <p:spPr>
          <a:xfrm>
            <a:off x="685800" y="914400"/>
            <a:ext cx="9601200" cy="4054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en-US" sz="2400" b="1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学习目标：</a:t>
            </a:r>
            <a:endParaRPr lang="en-US" altLang="zh-CN" sz="2400" b="1" kern="1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endParaRPr lang="en-US" altLang="zh-CN" sz="2400" kern="100" dirty="0">
              <a:latin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en-US" sz="2000" b="1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流体力学属于基础理论课程，但又具有明显的应用技术学科特性。以动量传递为主要特征的流体力学，是动力工程和工程热物理、化学工程与技术、能源和机械工程等学科的基础知识。通过对</a:t>
            </a:r>
            <a:r>
              <a:rPr lang="en-US" altLang="zh-CN" sz="2000" b="1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《</a:t>
            </a:r>
            <a:r>
              <a:rPr lang="zh-CN" altLang="en-US" sz="2000" b="1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工程原理</a:t>
            </a:r>
            <a:r>
              <a:rPr lang="en-US" altLang="zh-CN" sz="2000" b="1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sz="2000" b="1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动量传递</a:t>
            </a:r>
            <a:r>
              <a:rPr lang="en-US" altLang="zh-CN" sz="2000" b="1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》</a:t>
            </a:r>
            <a:r>
              <a:rPr lang="zh-CN" altLang="en-US" sz="2000" b="1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的学习，使学生掌握流体的基本物性，掌握流体宏观的平衡和运动的基本规律，掌握流体与固体壁面之间的相互作用规律，并会应用这些规律解决工程实际中的基本流动问题。 </a:t>
            </a:r>
            <a:endParaRPr lang="en-US" altLang="zh-CN" sz="2000" b="1" kern="1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endParaRPr lang="en-US" altLang="zh-CN" sz="2000" kern="100" dirty="0">
              <a:latin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en-US" sz="2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理论联系实际，旨在介绍流体力学原理、</a:t>
            </a:r>
            <a:r>
              <a:rPr lang="zh-CN" altLang="en-US" sz="2000" b="1" kern="0" dirty="0">
                <a:solidFill>
                  <a:srgbClr val="FF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  <a:t>熟悉基本知识</a:t>
            </a:r>
            <a:r>
              <a:rPr lang="zh-CN" altLang="en-US" sz="2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的同时，将所学知识用于工程实际问题的分析、讨论和解决，</a:t>
            </a:r>
            <a:r>
              <a:rPr lang="zh-CN" altLang="en-US" sz="2000" b="1" kern="0" dirty="0">
                <a:solidFill>
                  <a:srgbClr val="FF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  <a:t>培养工程科学思维和表达能力</a:t>
            </a:r>
            <a:r>
              <a:rPr lang="zh-CN" altLang="en-US" sz="2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。</a:t>
            </a:r>
            <a:endParaRPr lang="en-US" sz="2000" b="1" kern="1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09DCB6-9451-4023-8E63-571858420E1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24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52F453-4DDC-4160-9BB8-670048A5A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例：多种流体的压力计</a:t>
            </a:r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40AF59-3979-4BA9-9EE8-A4B2CE9574C8}"/>
              </a:ext>
            </a:extLst>
          </p:cNvPr>
          <p:cNvSpPr txBox="1"/>
          <p:nvPr/>
        </p:nvSpPr>
        <p:spPr>
          <a:xfrm>
            <a:off x="228600" y="2971800"/>
            <a:ext cx="37064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帕斯卡定理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会求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点的压强关系</a:t>
            </a:r>
            <a:endParaRPr lang="en-US" sz="24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C75505-C7AF-45BF-90BA-F5A9F8F64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0"/>
          <a:stretch/>
        </p:blipFill>
        <p:spPr>
          <a:xfrm>
            <a:off x="3999109" y="1066800"/>
            <a:ext cx="8116691" cy="34748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124B4B2-3044-461F-849D-0B35444434D1}"/>
                  </a:ext>
                </a:extLst>
              </p:cNvPr>
              <p:cNvSpPr txBox="1"/>
              <p:nvPr/>
            </p:nvSpPr>
            <p:spPr>
              <a:xfrm>
                <a:off x="1295400" y="5105400"/>
                <a:ext cx="98942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124B4B2-3044-461F-849D-0B3544443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105400"/>
                <a:ext cx="9894239" cy="461665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33731A-2FC8-4724-B24F-7476ACF56D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67BB00-9167-4941-B37C-0E86E645980A}"/>
              </a:ext>
            </a:extLst>
          </p:cNvPr>
          <p:cNvSpPr/>
          <p:nvPr/>
        </p:nvSpPr>
        <p:spPr>
          <a:xfrm>
            <a:off x="228600" y="2971800"/>
            <a:ext cx="3706464" cy="1322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80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52F453-4DDC-4160-9BB8-670048A5A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例：大气压强计算（等温假设）</a:t>
            </a:r>
            <a:endParaRPr lang="en-US" dirty="0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E0BD58D5-7144-4B75-AE96-FAD0C2592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143000"/>
            <a:ext cx="46265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FF00FF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Ø"/>
              <a:defRPr sz="20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在重力作用下，大气压强分布的变化有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828BCD-8D84-4950-92C1-4437424E3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219"/>
          <a:stretch/>
        </p:blipFill>
        <p:spPr>
          <a:xfrm>
            <a:off x="1447800" y="1599677"/>
            <a:ext cx="1402216" cy="824833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2B069C99-3CFE-4BDC-92AF-468249F21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424511"/>
            <a:ext cx="326243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FF00FF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Ø"/>
              <a:defRPr sz="20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对理想气体，压强可表示为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9AC51A-FCDD-4899-944B-15019785D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832" y="2449887"/>
            <a:ext cx="1364156" cy="3493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84A031-4CE1-4F34-A120-1C257D4C8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007158"/>
            <a:ext cx="2316953" cy="6988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DE8C0D-68BD-4776-AA1E-C39E33E77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4177936"/>
            <a:ext cx="2891725" cy="843420"/>
          </a:xfrm>
          <a:prstGeom prst="rect">
            <a:avLst/>
          </a:prstGeom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74D6475A-F3BF-4544-B289-3606072C5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692" y="3706022"/>
            <a:ext cx="36471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FF00FF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Ø"/>
              <a:defRPr sz="20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对</a:t>
            </a:r>
            <a:r>
              <a:rPr kumimoji="1"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Z</a:t>
            </a:r>
            <a:r>
              <a:rPr kumimoji="1" lang="en-US" altLang="zh-CN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kumimoji="1"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kumimoji="1" lang="en-US" altLang="zh-CN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kumimoji="1"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Z</a:t>
            </a:r>
            <a:r>
              <a:rPr kumimoji="1" lang="en-US" altLang="zh-CN" sz="1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2 </a:t>
            </a:r>
            <a:r>
              <a:rPr kumimoji="1"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两个高度积分，得到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CC1C1F-4282-4FC7-AC0A-6B268A8BEE8E}"/>
              </a:ext>
            </a:extLst>
          </p:cNvPr>
          <p:cNvSpPr/>
          <p:nvPr/>
        </p:nvSpPr>
        <p:spPr>
          <a:xfrm>
            <a:off x="609600" y="5233622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等温假设下</a:t>
            </a:r>
            <a:r>
              <a:rPr kumimoji="1"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，有</a:t>
            </a:r>
            <a:endParaRPr 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782E9EA-5207-4C93-B4D9-F20340357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5755481"/>
            <a:ext cx="2951757" cy="7867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72807B3-B526-4EDF-BB93-7A1D267752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6200" y="5921539"/>
            <a:ext cx="2765036" cy="454612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73529EE-7717-402C-A96F-A2DE76EEE69E}"/>
              </a:ext>
            </a:extLst>
          </p:cNvPr>
          <p:cNvCxnSpPr/>
          <p:nvPr/>
        </p:nvCxnSpPr>
        <p:spPr>
          <a:xfrm>
            <a:off x="3886200" y="6376151"/>
            <a:ext cx="26670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492B0A5-5B66-4AB9-8752-DACE099C76D9}"/>
              </a:ext>
            </a:extLst>
          </p:cNvPr>
          <p:cNvGrpSpPr/>
          <p:nvPr/>
        </p:nvGrpSpPr>
        <p:grpSpPr>
          <a:xfrm>
            <a:off x="6400800" y="1112223"/>
            <a:ext cx="5029200" cy="4656852"/>
            <a:chOff x="6400800" y="1112223"/>
            <a:chExt cx="5029200" cy="4656852"/>
          </a:xfrm>
        </p:grpSpPr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12FC507E-78DD-416A-AECE-D9669F4CA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1112223"/>
              <a:ext cx="326243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FF00FF"/>
                </a:buClr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Ø"/>
                <a:defRPr sz="200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zh-CN" altLang="en-US" sz="2400" b="1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几个需要注意的地方：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ADBE5E4-5BD1-4E81-8187-FE66113C709D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1915179"/>
              <a:ext cx="1828800" cy="8248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BAF3DB47-5B15-48B9-A2EB-65600EA11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2970" y="2127541"/>
              <a:ext cx="2236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FF00FF"/>
                </a:buClr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Ø"/>
                <a:defRPr sz="200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zh-CN" altLang="en-US" b="1" dirty="0">
                  <a:solidFill>
                    <a:srgbClr val="0000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高度对重力的影响</a:t>
              </a: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D55EF0E-73C7-4AE4-898F-5D2295B87F86}"/>
                </a:ext>
              </a:extLst>
            </p:cNvPr>
            <p:cNvPicPr/>
            <p:nvPr/>
          </p:nvPicPr>
          <p:blipFill>
            <a:blip r:embed="rId9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3185457"/>
              <a:ext cx="1169035" cy="3422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4D543607-115B-4340-B16B-97580D10E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0374" y="3185457"/>
              <a:ext cx="142058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FF00FF"/>
                </a:buClr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Ø"/>
                <a:defRPr sz="200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zh-CN" altLang="en-US" b="1" dirty="0">
                  <a:solidFill>
                    <a:srgbClr val="0000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教材 例</a:t>
              </a:r>
              <a:r>
                <a:rPr kumimoji="1" lang="en-US" altLang="zh-CN" b="1" dirty="0">
                  <a:solidFill>
                    <a:srgbClr val="0000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  <a:r>
                <a:rPr kumimoji="1" lang="zh-CN" altLang="en-US" b="1" dirty="0">
                  <a:solidFill>
                    <a:srgbClr val="0000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中</a:t>
              </a:r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B98397F8-8233-4864-893A-5D5207CC802A}"/>
                </a:ext>
              </a:extLst>
            </p:cNvPr>
            <p:cNvPicPr/>
            <p:nvPr/>
          </p:nvPicPr>
          <p:blipFill>
            <a:blip r:embed="rId10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9480" y="3942948"/>
              <a:ext cx="2433955" cy="751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57DD88A-9FA4-45E2-B599-D6189E5103A6}"/>
                </a:ext>
              </a:extLst>
            </p:cNvPr>
            <p:cNvSpPr/>
            <p:nvPr/>
          </p:nvSpPr>
          <p:spPr>
            <a:xfrm>
              <a:off x="7128001" y="4788503"/>
              <a:ext cx="43019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0000FF"/>
                  </a:solidFill>
                  <a:ea typeface="等线" panose="02010600030101010101" pitchFamily="2" charset="-122"/>
                  <a:cs typeface="Arial" panose="020B0604020202020204" pitchFamily="34" charset="0"/>
                </a:rPr>
                <a:t>通用气体常数</a:t>
              </a:r>
              <a:r>
                <a:rPr lang="zh-CN" altLang="en-US" sz="2000" b="1" dirty="0">
                  <a:solidFill>
                    <a:srgbClr val="FF0000"/>
                  </a:solidFill>
                  <a:ea typeface="等线" panose="02010600030101010101" pitchFamily="2" charset="-122"/>
                  <a:cs typeface="Arial" panose="020B0604020202020204" pitchFamily="34" charset="0"/>
                </a:rPr>
                <a:t>  </a:t>
              </a:r>
              <a:r>
                <a:rPr lang="en-US" sz="2000" b="1" i="1" dirty="0">
                  <a:solidFill>
                    <a:srgbClr val="2E2E2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R</a:t>
              </a:r>
              <a:r>
                <a:rPr lang="en-US" sz="2000" b="1" dirty="0">
                  <a:solidFill>
                    <a:srgbClr val="2E2E2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 = 8314.3 </a:t>
              </a:r>
              <a:r>
                <a:rPr lang="en-US" sz="2000" b="1" i="1" dirty="0">
                  <a:solidFill>
                    <a:srgbClr val="2E2E2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J/(</a:t>
              </a:r>
              <a:r>
                <a:rPr lang="en-US" sz="2000" b="1" i="1" dirty="0" err="1">
                  <a:solidFill>
                    <a:srgbClr val="2E2E2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kmol</a:t>
              </a:r>
              <a:r>
                <a:rPr lang="en-US" sz="2000" b="1" i="1" dirty="0">
                  <a:solidFill>
                    <a:srgbClr val="2E2E2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K)</a:t>
              </a:r>
              <a:endPara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9">
              <a:extLst>
                <a:ext uri="{FF2B5EF4-FFF2-40B4-BE49-F238E27FC236}">
                  <a16:creationId xmlns:a16="http://schemas.microsoft.com/office/drawing/2014/main" id="{18B47660-4519-402A-93C0-33231EF15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8050" y="5368965"/>
              <a:ext cx="385714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FF00FF"/>
                </a:buClr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Ø"/>
                <a:defRPr sz="200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zh-CN" altLang="en-US" b="1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需要除以分子量 </a:t>
              </a:r>
              <a:r>
                <a:rPr kumimoji="1" lang="en-US" altLang="zh-CN" b="1" dirty="0">
                  <a:solidFill>
                    <a:srgbClr val="FF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29</a:t>
              </a:r>
              <a:r>
                <a:rPr kumimoji="1" lang="zh-CN" altLang="en-US" b="1" dirty="0">
                  <a:solidFill>
                    <a:srgbClr val="FF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，才能不混淆</a:t>
              </a:r>
            </a:p>
          </p:txBody>
        </p:sp>
      </p:grp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4E031769-49E7-4F97-950D-E668095D77D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4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52F453-4DDC-4160-9BB8-670048A5A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例：大气压强计算（有温度变化）</a:t>
            </a:r>
            <a:endParaRPr lang="en-US" dirty="0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E0BD58D5-7144-4B75-AE96-FAD0C2592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143000"/>
            <a:ext cx="43588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FF00FF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Ø"/>
              <a:defRPr sz="20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温度随着高度（</a:t>
            </a:r>
            <a:r>
              <a:rPr kumimoji="1"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&lt; 11000 m</a:t>
            </a:r>
            <a:r>
              <a:rPr kumimoji="1"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）的变化</a:t>
            </a: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18B47660-4519-402A-93C0-33231EF15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2147" y="4876800"/>
            <a:ext cx="193835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FF00FF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Ø"/>
              <a:defRPr sz="20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存在</a:t>
            </a:r>
            <a:r>
              <a:rPr kumimoji="1" lang="en-US" altLang="zh-CN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4% </a:t>
            </a:r>
            <a:r>
              <a:rPr kumimoji="1"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误差！</a:t>
            </a:r>
            <a:endParaRPr kumimoji="1" lang="zh-CN" altLang="en-US" b="1" dirty="0">
              <a:solidFill>
                <a:srgbClr val="FF0000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D2E2C67-EBCA-4823-A4F7-9E8D7C18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782260"/>
            <a:ext cx="1973228" cy="45536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755A959-8009-4A86-B036-1E2DE87EC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891" y="2400155"/>
            <a:ext cx="356754" cy="35675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8D1CD59-3319-4FD1-B0B7-8BAB710B0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221" y="2418083"/>
            <a:ext cx="2189728" cy="356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33CD211-05EC-4EAB-B1EC-7650B0D87E64}"/>
                  </a:ext>
                </a:extLst>
              </p:cNvPr>
              <p:cNvSpPr/>
              <p:nvPr/>
            </p:nvSpPr>
            <p:spPr>
              <a:xfrm>
                <a:off x="990600" y="2937371"/>
                <a:ext cx="4114800" cy="31120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m:t>𝑑𝑝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m:t>𝑑𝑧</m:t>
                          </m:r>
                        </m:den>
                      </m:f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m:t>𝜌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m:t>𝑔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m:t>𝑅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m:t>𝐵𝑧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m:t>)</m:t>
                          </m:r>
                        </m:den>
                      </m:f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m:t>𝑔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  <m:t>𝑑𝑝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m:t>=</m:t>
                          </m:r>
                        </m:e>
                      </m:nary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m:t>𝑔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m:t>𝑅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  <m:t>𝑑𝑧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  <m:t>𝐵𝑧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endParaRPr lang="en-US" sz="2400" dirty="0"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zh-CN" altLang="en-US" sz="2400" dirty="0">
                    <a:solidFill>
                      <a:schemeClr val="tx1"/>
                    </a:solidFill>
                    <a:ea typeface="宋体" panose="02010600030101010101" pitchFamily="2" charset="-122"/>
                    <a:cs typeface="Arial" panose="020B0604020202020204" pitchFamily="34" charset="0"/>
                  </a:rPr>
                  <a:t>得到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Arial" panose="020B060402020202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Arial" panose="020B0604020202020204" pitchFamily="34" charset="0"/>
                              </a:rPr>
                              <m:t>𝐵𝑧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Arial" panose="020B0604020202020204" pitchFamily="34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𝑔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/(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𝑅𝐵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4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33CD211-05EC-4EAB-B1EC-7650B0D87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937371"/>
                <a:ext cx="4114800" cy="3112070"/>
              </a:xfrm>
              <a:prstGeom prst="rect">
                <a:avLst/>
              </a:prstGeom>
              <a:blipFill>
                <a:blip r:embed="rId7"/>
                <a:stretch>
                  <a:fillRect l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E9F30D74-56E6-4487-B019-457BE2AF5B17}"/>
              </a:ext>
            </a:extLst>
          </p:cNvPr>
          <p:cNvGrpSpPr/>
          <p:nvPr/>
        </p:nvGrpSpPr>
        <p:grpSpPr>
          <a:xfrm>
            <a:off x="6221846" y="1222226"/>
            <a:ext cx="5264311" cy="3455846"/>
            <a:chOff x="6221846" y="1222226"/>
            <a:chExt cx="5264311" cy="345584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4CC1C1F-4282-4FC7-AC0A-6B268A8BEE8E}"/>
                </a:ext>
              </a:extLst>
            </p:cNvPr>
            <p:cNvSpPr/>
            <p:nvPr/>
          </p:nvSpPr>
          <p:spPr>
            <a:xfrm>
              <a:off x="6311261" y="3505200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0000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等温假设下，有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782E9EA-5207-4C93-B4D9-F20340357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34400" y="3311890"/>
              <a:ext cx="2951757" cy="7867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9">
                  <a:extLst>
                    <a:ext uri="{FF2B5EF4-FFF2-40B4-BE49-F238E27FC236}">
                      <a16:creationId xmlns:a16="http://schemas.microsoft.com/office/drawing/2014/main" id="{4D543607-115B-4340-B16B-97580D10E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21846" y="2086107"/>
                  <a:ext cx="2444772" cy="10156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00FF"/>
                    </a:buClr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00FF"/>
                    </a:buClr>
                    <a:buFont typeface="Wingdings" panose="05000000000000000000" pitchFamily="2" charset="2"/>
                    <a:buChar char="Ø"/>
                    <a:defRPr sz="200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r>
                    <a:rPr kumimoji="1" lang="zh-CN" altLang="en-US" b="1" dirty="0">
                      <a:solidFill>
                        <a:srgbClr val="FF0000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变温度条件下</a:t>
                  </a:r>
                  <a:r>
                    <a:rPr kumimoji="1" lang="zh-CN" altLang="en-US" b="1" dirty="0">
                      <a:solidFill>
                        <a:srgbClr val="0000FF"/>
                      </a:solidFill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，有</a:t>
                  </a:r>
                  <a:endParaRPr kumimoji="1" lang="en-US" altLang="zh-CN" b="1" dirty="0">
                    <a:solidFill>
                      <a:srgbClr val="0000FF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endParaRPr>
                </a:p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endParaRPr kumimoji="1" lang="en-US" altLang="zh-CN" b="1" dirty="0">
                    <a:solidFill>
                      <a:srgbClr val="0000FF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𝒑</m:t>
                        </m:r>
                        <m:r>
                          <a:rPr kumimoji="1"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≈</m:t>
                        </m:r>
                        <m:r>
                          <a:rPr kumimoji="1"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𝟓𝟒𝟎𝟎𝟎</m:t>
                        </m:r>
                        <m:r>
                          <a:rPr kumimoji="1"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kumimoji="1"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𝑷𝒂</m:t>
                        </m:r>
                      </m:oMath>
                    </m:oMathPara>
                  </a14:m>
                  <a:endParaRPr kumimoji="1" lang="zh-CN" altLang="en-US" b="1" dirty="0">
                    <a:solidFill>
                      <a:srgbClr val="0000FF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9">
                  <a:extLst>
                    <a:ext uri="{FF2B5EF4-FFF2-40B4-BE49-F238E27FC236}">
                      <a16:creationId xmlns:a16="http://schemas.microsoft.com/office/drawing/2014/main" id="{4D543607-115B-4340-B16B-97580D10EF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21846" y="2086107"/>
                  <a:ext cx="2444772" cy="1015663"/>
                </a:xfrm>
                <a:prstGeom prst="rect">
                  <a:avLst/>
                </a:prstGeom>
                <a:blipFill>
                  <a:blip r:embed="rId9"/>
                  <a:stretch>
                    <a:fillRect l="-2743" t="-2395" b="-359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E7815472-5A43-490A-81E5-23794AFFAA58}"/>
                    </a:ext>
                  </a:extLst>
                </p:cNvPr>
                <p:cNvSpPr/>
                <p:nvPr/>
              </p:nvSpPr>
              <p:spPr>
                <a:xfrm>
                  <a:off x="6606842" y="4308740"/>
                  <a:ext cx="172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𝒑</m:t>
                        </m:r>
                        <m:r>
                          <a:rPr kumimoji="1"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≈</m:t>
                        </m:r>
                        <m:r>
                          <a:rPr kumimoji="1"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𝟓𝟔𝟎𝟎𝟎</m:t>
                        </m:r>
                        <m:r>
                          <a:rPr kumimoji="1"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kumimoji="1"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𝑷𝒂</m:t>
                        </m:r>
                      </m:oMath>
                    </m:oMathPara>
                  </a14:m>
                  <a:endParaRPr kumimoji="1" lang="zh-CN" altLang="en-US" b="1" dirty="0">
                    <a:solidFill>
                      <a:srgbClr val="0000FF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E7815472-5A43-490A-81E5-23794AFFAA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6842" y="4308740"/>
                  <a:ext cx="1720343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E1EFBF0-F58D-49C1-B6F2-4A9BF12FE2F9}"/>
                </a:ext>
              </a:extLst>
            </p:cNvPr>
            <p:cNvSpPr/>
            <p:nvPr/>
          </p:nvSpPr>
          <p:spPr>
            <a:xfrm>
              <a:off x="6221846" y="1222226"/>
              <a:ext cx="358784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2400" b="1" dirty="0">
                  <a:solidFill>
                    <a:srgbClr val="0000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估算</a:t>
              </a:r>
              <a:r>
                <a:rPr kumimoji="1" lang="en-US" altLang="zh-CN" sz="2400" b="1" dirty="0">
                  <a:solidFill>
                    <a:srgbClr val="0000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5000 m</a:t>
              </a:r>
              <a:r>
                <a:rPr kumimoji="1" lang="zh-CN" altLang="en-US" sz="2400" b="1" dirty="0">
                  <a:solidFill>
                    <a:srgbClr val="0000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高度上的气压</a:t>
              </a:r>
              <a:endParaRPr lang="en-US" sz="2400" dirty="0"/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42E956-BE6F-431F-8113-AF28FD625F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4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7"/>
          <p:cNvSpPr>
            <a:spLocks noChangeArrowheads="1"/>
          </p:cNvSpPr>
          <p:nvPr/>
        </p:nvSpPr>
        <p:spPr bwMode="auto">
          <a:xfrm>
            <a:off x="533400" y="228599"/>
            <a:ext cx="617713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kern="1000" spc="-150" dirty="0">
                <a:ln w="1905"/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en-US" sz="2800" kern="1000" spc="-150" dirty="0">
                <a:ln w="1905"/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流体分析基本原理</a:t>
            </a:r>
            <a:endParaRPr lang="en-US" altLang="zh-CN" sz="2800" b="1" kern="1000" spc="-150" dirty="0">
              <a:ln w="1905"/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28800" y="1981200"/>
            <a:ext cx="7998656" cy="2288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kumimoji="1" lang="en-US" altLang="zh-CN" sz="2000" kern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   </a:t>
            </a:r>
            <a:r>
              <a:rPr kumimoji="1" lang="zh-CN" altLang="en-US" sz="2000" kern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定律                      方程</a:t>
            </a:r>
            <a:endParaRPr kumimoji="1" lang="en-US" altLang="zh-CN" sz="2000" kern="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</a:pPr>
            <a:endParaRPr kumimoji="1" lang="en-US" altLang="zh-CN" sz="2000" kern="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kumimoji="1" lang="zh-CN" altLang="en-US" sz="2000" kern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质量守恒定律                          连续性方程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kumimoji="1" lang="zh-CN" altLang="en-US" sz="2000" kern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牛顿运动第二定律                    动量方程</a:t>
            </a:r>
            <a:endParaRPr kumimoji="1" lang="en-US" altLang="zh-CN" sz="2000" kern="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kumimoji="1" lang="zh-CN" altLang="en-US" sz="2000" kern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热力学第一定律                       能量方程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A8F9A7-BE78-4E3C-A8F0-6DD420A25875}"/>
              </a:ext>
            </a:extLst>
          </p:cNvPr>
          <p:cNvSpPr txBox="1"/>
          <p:nvPr/>
        </p:nvSpPr>
        <p:spPr>
          <a:xfrm>
            <a:off x="2895600" y="1135677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流体力学遵循的定律及对应方程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627A679-18CC-4B46-89D2-7566744471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32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0"/>
          <p:cNvSpPr txBox="1">
            <a:spLocks noChangeArrowheads="1"/>
          </p:cNvSpPr>
          <p:nvPr/>
        </p:nvSpPr>
        <p:spPr bwMode="auto">
          <a:xfrm>
            <a:off x="1343472" y="1164541"/>
            <a:ext cx="4104456" cy="447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73050" lvl="1" indent="-273050" eaLnBrk="1" hangingPunct="1">
              <a:buClr>
                <a:srgbClr val="C0000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两种运动描述</a:t>
            </a:r>
            <a:r>
              <a:rPr lang="en-US" altLang="zh-CN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观点</a:t>
            </a:r>
            <a:r>
              <a:rPr lang="en-US" altLang="zh-CN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的对比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2425701" y="1897063"/>
            <a:ext cx="5413959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9pPr>
          </a:lstStyle>
          <a:p>
            <a:pPr algn="l" eaLnBrk="1" hangingPunct="1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拉格朗日描述                            欧拉描述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2401889" y="2636838"/>
            <a:ext cx="3003043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描述物理量的随体变化</a:t>
            </a:r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6291264" y="2636838"/>
            <a:ext cx="3003043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描述物理量的空间变化</a:t>
            </a: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2392363" y="3213100"/>
            <a:ext cx="1592400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着眼于质点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6315076" y="3230563"/>
            <a:ext cx="1874529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着眼于空间点</a:t>
            </a:r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2401888" y="3716338"/>
            <a:ext cx="1310272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有限质点</a:t>
            </a: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6359525" y="3716338"/>
            <a:ext cx="463886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场</a:t>
            </a: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2401889" y="4221163"/>
            <a:ext cx="2884421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强调历史相关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如轨迹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</a:p>
        </p:txBody>
      </p:sp>
      <p:sp>
        <p:nvSpPr>
          <p:cNvPr id="31" name="Rectangle 14"/>
          <p:cNvSpPr>
            <a:spLocks noChangeArrowheads="1"/>
          </p:cNvSpPr>
          <p:nvPr/>
        </p:nvSpPr>
        <p:spPr bwMode="auto">
          <a:xfrm>
            <a:off x="6343650" y="4221163"/>
            <a:ext cx="2720914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强调瞬时的空间相关</a:t>
            </a: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>
            <a:off x="2414588" y="4797426"/>
            <a:ext cx="3567300" cy="771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9pPr>
          </a:lstStyle>
          <a:p>
            <a:pPr algn="l" eaLnBrk="1" hangingPunct="1"/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不适合描述流体微元的运动</a:t>
            </a:r>
          </a:p>
          <a:p>
            <a:pPr algn="l" eaLnBrk="1" hangingPunct="1"/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变形特征</a:t>
            </a:r>
          </a:p>
        </p:txBody>
      </p:sp>
      <p:sp>
        <p:nvSpPr>
          <p:cNvPr id="33" name="Rectangle 16"/>
          <p:cNvSpPr>
            <a:spLocks noChangeArrowheads="1"/>
          </p:cNvSpPr>
          <p:nvPr/>
        </p:nvSpPr>
        <p:spPr bwMode="auto">
          <a:xfrm>
            <a:off x="6340476" y="4797426"/>
            <a:ext cx="3285171" cy="771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9pPr>
          </a:lstStyle>
          <a:p>
            <a:pPr algn="l" eaLnBrk="1" hangingPunct="1"/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适合描述流体微元的运动</a:t>
            </a:r>
          </a:p>
          <a:p>
            <a:pPr algn="l" eaLnBrk="1" hangingPunct="1"/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变形特征</a:t>
            </a:r>
          </a:p>
        </p:txBody>
      </p:sp>
      <p:sp>
        <p:nvSpPr>
          <p:cNvPr id="34" name="Rectangle 17"/>
          <p:cNvSpPr>
            <a:spLocks noChangeArrowheads="1"/>
          </p:cNvSpPr>
          <p:nvPr/>
        </p:nvSpPr>
        <p:spPr bwMode="auto">
          <a:xfrm>
            <a:off x="2401889" y="5680076"/>
            <a:ext cx="3003043" cy="771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9pPr>
          </a:lstStyle>
          <a:p>
            <a:pPr algn="l" eaLnBrk="1" hangingPunct="1"/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通常表达式较为复杂，</a:t>
            </a:r>
          </a:p>
          <a:p>
            <a:pPr algn="l" eaLnBrk="1" hangingPunct="1"/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但此方法很重要</a:t>
            </a:r>
          </a:p>
        </p:txBody>
      </p:sp>
      <p:sp>
        <p:nvSpPr>
          <p:cNvPr id="35" name="Rectangle 18"/>
          <p:cNvSpPr>
            <a:spLocks noChangeArrowheads="1"/>
          </p:cNvSpPr>
          <p:nvPr/>
        </p:nvSpPr>
        <p:spPr bwMode="auto">
          <a:xfrm>
            <a:off x="6381750" y="5680076"/>
            <a:ext cx="2438786" cy="771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9pPr>
          </a:lstStyle>
          <a:p>
            <a:pPr algn="l" eaLnBrk="1" hangingPunct="1"/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表达式简单，</a:t>
            </a:r>
          </a:p>
          <a:p>
            <a:pPr algn="l" eaLnBrk="1" hangingPunct="1"/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在流体力学中常用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66D1300-56C3-4EC8-93AD-B36B57B76F43}"/>
              </a:ext>
            </a:extLst>
          </p:cNvPr>
          <p:cNvCxnSpPr>
            <a:cxnSpLocks/>
          </p:cNvCxnSpPr>
          <p:nvPr/>
        </p:nvCxnSpPr>
        <p:spPr>
          <a:xfrm>
            <a:off x="5981888" y="1612380"/>
            <a:ext cx="0" cy="5093220"/>
          </a:xfrm>
          <a:prstGeom prst="line">
            <a:avLst/>
          </a:prstGeom>
          <a:ln w="25400" cmpd="dbl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B985B-B1BF-40A6-9D56-C147ECC00F5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7AA0C43-250E-4978-A578-708ADC68D0BA}"/>
              </a:ext>
            </a:extLst>
          </p:cNvPr>
          <p:cNvSpPr/>
          <p:nvPr/>
        </p:nvSpPr>
        <p:spPr>
          <a:xfrm>
            <a:off x="2133604" y="1676400"/>
            <a:ext cx="7543795" cy="502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6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/>
          <p:cNvSpPr>
            <a:spLocks noChangeArrowheads="1"/>
          </p:cNvSpPr>
          <p:nvPr/>
        </p:nvSpPr>
        <p:spPr bwMode="auto">
          <a:xfrm>
            <a:off x="811893" y="198889"/>
            <a:ext cx="617713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kern="1000" spc="-150" dirty="0">
                <a:ln w="1905"/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流线</a:t>
            </a:r>
            <a:r>
              <a:rPr lang="en-US" altLang="zh-CN" sz="2800" b="1" kern="1000" spc="-150" dirty="0">
                <a:ln w="1905"/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(streamline)</a:t>
            </a:r>
            <a:endParaRPr lang="en-US" altLang="zh-CN" sz="2800" b="1" kern="1000" spc="-150" dirty="0">
              <a:ln w="1905"/>
              <a:solidFill>
                <a:srgbClr val="000099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1143000" y="1160798"/>
            <a:ext cx="8752830" cy="740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lvl="1" indent="-342900" eaLnBrk="1" hangingPunct="1">
              <a:buFont typeface="Wingdings" panose="05000000000000000000" pitchFamily="2" charset="2"/>
              <a:buChar char="p"/>
            </a:pPr>
            <a:r>
              <a:rPr lang="zh-CN" altLang="en-US" sz="22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流线是流场中任一时刻的一条几何曲线，其上各点的速度矢量均与此曲线相切。</a:t>
            </a:r>
            <a:r>
              <a:rPr kumimoji="1"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因此，流线是同一时刻，不同流体质点所组成的曲线。</a:t>
            </a:r>
            <a:r>
              <a:rPr kumimoji="1" lang="zh-CN" altLang="en-US" sz="2200" u="sng" dirty="0">
                <a:latin typeface="华文中宋" panose="02010600040101010101" pitchFamily="2" charset="-122"/>
                <a:ea typeface="华文中宋" panose="02010600040101010101" pitchFamily="2" charset="-122"/>
              </a:rPr>
              <a:t>由欧拉法引出</a:t>
            </a:r>
            <a:r>
              <a:rPr kumimoji="1"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kumimoji="1" lang="zh-CN" altLang="en-US" sz="2200" dirty="0">
                <a:effectLst>
                  <a:outerShdw blurRad="38100" dist="38100" dir="2700000" algn="tl">
                    <a:srgbClr val="FFFFFF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</a:p>
          <a:p>
            <a:pPr marL="0" lvl="1" indent="0" eaLnBrk="1" hangingPunct="1">
              <a:buNone/>
            </a:pPr>
            <a:endParaRPr lang="zh-CN" altLang="en-US" sz="22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814" y="2311188"/>
            <a:ext cx="3371951" cy="1963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585A524-5981-4558-96F3-885E8FEFF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454889"/>
            <a:ext cx="3784145" cy="181930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79A854C-B15E-48B9-8BF5-1B9C335060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17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1271464" y="1107710"/>
            <a:ext cx="208823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lvl="1" indent="-342900" eaLnBrk="1" hangingPunct="1">
              <a:buFont typeface="Wingdings" panose="05000000000000000000" pitchFamily="2" charset="2"/>
              <a:buChar char="p"/>
            </a:pPr>
            <a:r>
              <a:rPr lang="zh-CN" altLang="en-US" sz="22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流线特点：</a:t>
            </a:r>
            <a:r>
              <a:rPr kumimoji="1" lang="zh-CN" altLang="en-US" sz="2200" dirty="0">
                <a:effectLst>
                  <a:outerShdw blurRad="38100" dist="38100" dir="2700000" algn="tl">
                    <a:srgbClr val="FFFFFF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</a:p>
          <a:p>
            <a:pPr marL="0" lvl="1" indent="0" eaLnBrk="1" hangingPunct="1">
              <a:buNone/>
            </a:pPr>
            <a:endParaRPr lang="zh-CN" altLang="en-US" sz="22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1631504" y="1718780"/>
            <a:ext cx="8784976" cy="276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81000" indent="-381000">
              <a:spcBef>
                <a:spcPct val="20000"/>
              </a:spcBef>
              <a:buClr>
                <a:srgbClr val="FF00FF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990600" indent="-5334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流线是假想的线，且具有瞬时性（</a:t>
            </a:r>
            <a:r>
              <a:rPr lang="en-US" altLang="zh-CN" sz="2200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是参数）；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在定常流中，速度场不随时间改变，即               </a:t>
            </a:r>
            <a:r>
              <a:rPr lang="en-US" altLang="zh-CN" sz="2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流线簇也不随时间改变 ，用一幅流线图就可以表示出流场的全貌</a:t>
            </a:r>
            <a:r>
              <a:rPr lang="en-US" altLang="zh-CN" sz="2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流线不能相交和分支，否则在同一空间点上流体质点将同时有几个不同的流动方向。</a:t>
            </a:r>
            <a:endParaRPr lang="en-US" altLang="zh-CN" sz="22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流线不能突然折转，是一条光滑的连续曲线</a:t>
            </a:r>
            <a:r>
              <a:rPr lang="zh-CN" altLang="en-US" sz="2200" dirty="0"/>
              <a:t>。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流线密集的地方，表示流场中该处的流速较大，稀疏的地方，表示该处的流速较小。</a:t>
            </a:r>
          </a:p>
        </p:txBody>
      </p:sp>
      <p:graphicFrame>
        <p:nvGraphicFramePr>
          <p:cNvPr id="28" name="Object 6"/>
          <p:cNvGraphicFramePr>
            <a:graphicFrameLocks noChangeAspect="1"/>
          </p:cNvGraphicFramePr>
          <p:nvPr/>
        </p:nvGraphicFramePr>
        <p:xfrm>
          <a:off x="6888089" y="2492896"/>
          <a:ext cx="1025395" cy="288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34449" imgH="177646" progId="Equation.DSMT4">
                  <p:embed/>
                </p:oleObj>
              </mc:Choice>
              <mc:Fallback>
                <p:oleObj name="Equation" r:id="rId3" imgW="634449" imgH="177646" progId="Equation.DSMT4">
                  <p:embed/>
                  <p:pic>
                    <p:nvPicPr>
                      <p:cNvPr id="2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8089" y="2492896"/>
                        <a:ext cx="1025395" cy="2880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72FC147-CEC2-44B0-AA86-CA56B762F92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8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304800" y="3839514"/>
            <a:ext cx="2895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lvl="1" indent="-342900" eaLnBrk="1" hangingPunct="1">
              <a:buFont typeface="Wingdings" panose="05000000000000000000" pitchFamily="2" charset="2"/>
              <a:buChar char="p"/>
            </a:pPr>
            <a:r>
              <a:rPr kumimoji="1" lang="zh-CN" altLang="en-US" sz="22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流线积分方程</a:t>
            </a:r>
            <a:endParaRPr kumimoji="1" lang="en-US" altLang="zh-CN" sz="2200" kern="0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lvl="1" indent="-342900" eaLnBrk="1" hangingPunct="1">
              <a:buFont typeface="Wingdings" panose="05000000000000000000" pitchFamily="2" charset="2"/>
              <a:buChar char="p"/>
            </a:pPr>
            <a:r>
              <a:rPr kumimoji="1" lang="zh-CN" altLang="en-US" sz="22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能够根据速度求流线方程</a:t>
            </a:r>
            <a:r>
              <a:rPr kumimoji="1" lang="zh-CN" altLang="en-US" sz="2200" dirty="0">
                <a:effectLst>
                  <a:outerShdw blurRad="38100" dist="38100" dir="2700000" algn="tl">
                    <a:srgbClr val="FFFFFF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</a:p>
          <a:p>
            <a:pPr marL="0" lvl="1" indent="0" eaLnBrk="1" hangingPunct="1">
              <a:buNone/>
            </a:pPr>
            <a:endParaRPr lang="zh-CN" altLang="en-US" sz="22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8" name="Picture 10" descr="B2">
            <a:extLst>
              <a:ext uri="{FF2B5EF4-FFF2-40B4-BE49-F238E27FC236}">
                <a16:creationId xmlns:a16="http://schemas.microsoft.com/office/drawing/2014/main" id="{9DDBCC87-25DD-435E-AA73-7B04248D9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53"/>
          <a:stretch>
            <a:fillRect/>
          </a:stretch>
        </p:blipFill>
        <p:spPr bwMode="auto">
          <a:xfrm>
            <a:off x="558431" y="1308253"/>
            <a:ext cx="5440005" cy="2651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A105985-40B5-43D7-AD7C-0E3910EA3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914400"/>
            <a:ext cx="4183061" cy="34141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2C1D15-52F1-4224-B534-E22B80E28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8433" y="3870118"/>
            <a:ext cx="2408663" cy="802888"/>
          </a:xfrm>
          <a:prstGeom prst="rect">
            <a:avLst/>
          </a:prstGeo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5CB48BC5-0D5E-4295-8F09-1D4909B5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65F49E-07EA-48D9-A968-BAC3864E7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4673006"/>
            <a:ext cx="6467707" cy="186225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92B8A4-70A7-413D-9E60-BB5F17E28A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13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7488" y="1220304"/>
            <a:ext cx="7488832" cy="3903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已知速度场</a:t>
            </a:r>
          </a:p>
          <a:p>
            <a:pPr>
              <a:lnSpc>
                <a:spcPct val="125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求：过</a:t>
            </a:r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(1,1)</a:t>
            </a: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点的流线</a:t>
            </a: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解</a:t>
            </a: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：</a:t>
            </a: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25000"/>
              </a:lnSpc>
            </a:pP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25000"/>
              </a:lnSpc>
            </a:pP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25000"/>
              </a:lnSpc>
            </a:pP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25000"/>
              </a:lnSpc>
            </a:pP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t=0</a:t>
            </a: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时刻，流线方程为 </a:t>
            </a:r>
            <a:r>
              <a:rPr lang="en-US" altLang="zh-CN" sz="20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xy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=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</a:p>
          <a:p>
            <a:pPr>
              <a:lnSpc>
                <a:spcPct val="125000"/>
              </a:lnSpc>
            </a:pP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aphicFrame>
        <p:nvGraphicFramePr>
          <p:cNvPr id="15" name="Object 7"/>
          <p:cNvGraphicFramePr>
            <a:graphicFrameLocks noChangeAspect="1"/>
          </p:cNvGraphicFramePr>
          <p:nvPr/>
        </p:nvGraphicFramePr>
        <p:xfrm>
          <a:off x="3203632" y="1265897"/>
          <a:ext cx="25939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94838" imgH="177723" progId="Equation.DSMT4">
                  <p:embed/>
                </p:oleObj>
              </mc:Choice>
              <mc:Fallback>
                <p:oleObj name="Equation" r:id="rId3" imgW="1294838" imgH="177723" progId="Equation.DSMT4">
                  <p:embed/>
                  <p:pic>
                    <p:nvPicPr>
                      <p:cNvPr id="1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632" y="1265897"/>
                        <a:ext cx="2593975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8"/>
          <p:cNvGraphicFramePr>
            <a:graphicFrameLocks noChangeAspect="1"/>
          </p:cNvGraphicFramePr>
          <p:nvPr/>
        </p:nvGraphicFramePr>
        <p:xfrm>
          <a:off x="2567045" y="2383054"/>
          <a:ext cx="457993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86000" imgH="419100" progId="Equation.DSMT4">
                  <p:embed/>
                </p:oleObj>
              </mc:Choice>
              <mc:Fallback>
                <p:oleObj name="Equation" r:id="rId5" imgW="2286000" imgH="419100" progId="Equation.DSMT4">
                  <p:embed/>
                  <p:pic>
                    <p:nvPicPr>
                      <p:cNvPr id="1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7045" y="2383054"/>
                        <a:ext cx="4579937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0"/>
          <p:cNvGraphicFramePr>
            <a:graphicFrameLocks noChangeAspect="1"/>
          </p:cNvGraphicFramePr>
          <p:nvPr/>
        </p:nvGraphicFramePr>
        <p:xfrm>
          <a:off x="2567045" y="3457563"/>
          <a:ext cx="1933575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65200" imgH="228600" progId="Equation.DSMT4">
                  <p:embed/>
                </p:oleObj>
              </mc:Choice>
              <mc:Fallback>
                <p:oleObj name="Equation" r:id="rId7" imgW="965200" imgH="228600" progId="Equation.DSMT4">
                  <p:embed/>
                  <p:pic>
                    <p:nvPicPr>
                      <p:cNvPr id="1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7045" y="3457563"/>
                        <a:ext cx="1933575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AutoShape 9"/>
          <p:cNvSpPr>
            <a:spLocks noChangeArrowheads="1"/>
          </p:cNvSpPr>
          <p:nvPr/>
        </p:nvSpPr>
        <p:spPr bwMode="auto">
          <a:xfrm rot="16200000">
            <a:off x="5076940" y="3306126"/>
            <a:ext cx="358775" cy="647700"/>
          </a:xfrm>
          <a:prstGeom prst="downArrow">
            <a:avLst>
              <a:gd name="adj1" fmla="val 50000"/>
              <a:gd name="adj2" fmla="val 45133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6" name="Group 17"/>
          <p:cNvGrpSpPr>
            <a:grpSpLocks/>
          </p:cNvGrpSpPr>
          <p:nvPr/>
        </p:nvGrpSpPr>
        <p:grpSpPr bwMode="auto">
          <a:xfrm>
            <a:off x="6096000" y="3318221"/>
            <a:ext cx="3168650" cy="576262"/>
            <a:chOff x="3560" y="2931"/>
            <a:chExt cx="1996" cy="363"/>
          </a:xfrm>
        </p:grpSpPr>
        <p:sp>
          <p:nvSpPr>
            <p:cNvPr id="29" name="Rectangle 3"/>
            <p:cNvSpPr>
              <a:spLocks noChangeArrowheads="1"/>
            </p:cNvSpPr>
            <p:nvPr/>
          </p:nvSpPr>
          <p:spPr bwMode="auto">
            <a:xfrm>
              <a:off x="3560" y="2931"/>
              <a:ext cx="1996" cy="363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黑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黑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黑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黑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30" name="Object 11"/>
            <p:cNvGraphicFramePr>
              <a:graphicFrameLocks noChangeAspect="1"/>
            </p:cNvGraphicFramePr>
            <p:nvPr/>
          </p:nvGraphicFramePr>
          <p:xfrm>
            <a:off x="3696" y="2976"/>
            <a:ext cx="1683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333500" imgH="228600" progId="Equation.DSMT4">
                    <p:embed/>
                  </p:oleObj>
                </mc:Choice>
                <mc:Fallback>
                  <p:oleObj name="Equation" r:id="rId9" imgW="1333500" imgH="228600" progId="Equation.DSMT4">
                    <p:embed/>
                    <p:pic>
                      <p:nvPicPr>
                        <p:cNvPr id="3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2976"/>
                          <a:ext cx="1683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00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标题 1">
            <a:extLst>
              <a:ext uri="{FF2B5EF4-FFF2-40B4-BE49-F238E27FC236}">
                <a16:creationId xmlns:a16="http://schemas.microsoft.com/office/drawing/2014/main" id="{AD2CF73C-8D49-47A8-B159-E573DB0D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54612"/>
          </a:xfrm>
        </p:spPr>
        <p:txBody>
          <a:bodyPr/>
          <a:lstStyle/>
          <a:p>
            <a:r>
              <a:rPr lang="zh-CN" altLang="en-US" dirty="0"/>
              <a:t>例：流线计算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831FEE8-D0AD-42F0-BE5B-8B2DE54A96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04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7"/>
          <p:cNvSpPr>
            <a:spLocks noChangeArrowheads="1"/>
          </p:cNvSpPr>
          <p:nvPr/>
        </p:nvSpPr>
        <p:spPr bwMode="auto">
          <a:xfrm>
            <a:off x="990600" y="198547"/>
            <a:ext cx="617713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kern="1000" spc="-150" dirty="0">
                <a:ln w="1905"/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系统及控制体</a:t>
            </a:r>
            <a:endParaRPr lang="en-US" altLang="zh-CN" sz="2800" b="1" kern="1000" spc="-150" dirty="0">
              <a:ln w="1905"/>
              <a:solidFill>
                <a:srgbClr val="000099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1143000" y="3673341"/>
            <a:ext cx="9067800" cy="1852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00FF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Ø"/>
              <a:defRPr sz="20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守恒律需要在某一系统（</a:t>
            </a:r>
            <a:r>
              <a:rPr lang="en-US" altLang="zh-CN" sz="2200" dirty="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system</a:t>
            </a:r>
            <a:r>
              <a:rPr lang="zh-CN" altLang="en-US" sz="2200" dirty="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）内才成立</a:t>
            </a:r>
            <a:endParaRPr lang="en-US" altLang="zh-CN" sz="2200" dirty="0">
              <a:solidFill>
                <a:srgbClr val="000000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20000"/>
              </a:lnSpc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多数情况下，难以对变化多端的流动定义一个系统</a:t>
            </a:r>
            <a:endParaRPr lang="en-US" altLang="zh-CN" sz="2200" dirty="0">
              <a:solidFill>
                <a:srgbClr val="000000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20000"/>
              </a:lnSpc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控制体（</a:t>
            </a:r>
            <a:r>
              <a:rPr lang="en-US" altLang="zh-CN" sz="2200" dirty="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control volume</a:t>
            </a:r>
            <a:r>
              <a:rPr lang="zh-CN" altLang="en-US" sz="2200" dirty="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）相对容易定义，适合于变化多端的流动分析</a:t>
            </a:r>
            <a:endParaRPr lang="en-US" altLang="zh-CN" sz="2200" dirty="0">
              <a:solidFill>
                <a:srgbClr val="000000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20000"/>
              </a:lnSpc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控制体可以是有限尺寸，也可以是无限小</a:t>
            </a:r>
            <a:endParaRPr lang="en-US" altLang="zh-CN" sz="2200" dirty="0">
              <a:solidFill>
                <a:srgbClr val="000000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spcAft>
                <a:spcPct val="0"/>
              </a:spcAft>
              <a:buFont typeface="Wingdings" panose="05000000000000000000" pitchFamily="2" charset="2"/>
              <a:buNone/>
            </a:pPr>
            <a:endParaRPr lang="en-US" altLang="zh-CN" sz="2200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fontAlgn="base">
              <a:spcAft>
                <a:spcPct val="0"/>
              </a:spcAft>
              <a:buFont typeface="Wingdings" panose="05000000000000000000" pitchFamily="2" charset="2"/>
              <a:buNone/>
            </a:pPr>
            <a:endParaRPr lang="en-US" altLang="zh-CN" sz="2200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1C1172-4433-4A3E-9DD5-623A4B8A6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600200"/>
            <a:ext cx="3953691" cy="165462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7C3E9DE-7470-452C-9520-4D22A8900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959" y="1331751"/>
            <a:ext cx="4981303" cy="219020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0FFBC3-3B15-4BEF-996C-EC9AAD116F3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79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黑体" panose="02010609060101010101" pitchFamily="49" charset="-122"/>
              </a:rPr>
              <a:t>可测量结果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2B2BADD-9803-4E58-ABEA-114965135138}"/>
              </a:ext>
            </a:extLst>
          </p:cNvPr>
          <p:cNvSpPr/>
          <p:nvPr/>
        </p:nvSpPr>
        <p:spPr>
          <a:xfrm>
            <a:off x="685800" y="914400"/>
            <a:ext cx="9601200" cy="5593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000" kern="100" dirty="0">
                <a:solidFill>
                  <a:prstClr val="black"/>
                </a:solidFill>
                <a:latin typeface="Times New Roman" panose="02020603050405020304" pitchFamily="18" charset="0"/>
              </a:rPr>
              <a:t> 能解释流体的基本概念：包括流体与固体相比所具有的特点，流体的连续介质模型，流体压缩性和膨胀性，流体的黏性。 </a:t>
            </a:r>
          </a:p>
          <a:p>
            <a:pPr marL="342900" lvl="0" indent="-342900" algn="just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000" kern="100" dirty="0">
                <a:solidFill>
                  <a:prstClr val="black"/>
                </a:solidFill>
                <a:latin typeface="Times New Roman" panose="02020603050405020304" pitchFamily="18" charset="0"/>
              </a:rPr>
              <a:t>能解释“静止”的概念；理解流体平衡的微分方程式，会应用不可压流体重力场中的静压公式进行计算；解决工程中各类平衡流体对壁面的作用力。 </a:t>
            </a:r>
          </a:p>
          <a:p>
            <a:pPr marL="342900" lvl="0" indent="-342900" algn="just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000" kern="100" dirty="0">
                <a:solidFill>
                  <a:prstClr val="black"/>
                </a:solidFill>
                <a:latin typeface="Times New Roman" panose="02020603050405020304" pitchFamily="18" charset="0"/>
              </a:rPr>
              <a:t>能解释“拉格朗日法”和“欧拉法”对流体运动的描述；能解释流体运动中几个基本概念；掌握控制体分析方法；理解和掌握连续性方程的物理意义及其工程应用。 </a:t>
            </a:r>
          </a:p>
          <a:p>
            <a:pPr marL="342900" lvl="0" indent="-342900" algn="just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000" kern="100" dirty="0">
                <a:solidFill>
                  <a:prstClr val="black"/>
                </a:solidFill>
                <a:latin typeface="Times New Roman" panose="02020603050405020304" pitchFamily="18" charset="0"/>
              </a:rPr>
              <a:t>了解流体运动微分方程式的含义；理解和掌握伯努利方程的物理意义及其工程应用；掌握动量方程式的工程应用。</a:t>
            </a:r>
            <a:endParaRPr lang="en-US" altLang="zh-CN" sz="2000" kern="1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000" kern="100">
                <a:solidFill>
                  <a:prstClr val="black"/>
                </a:solidFill>
                <a:latin typeface="Times New Roman" panose="02020603050405020304" pitchFamily="18" charset="0"/>
              </a:rPr>
              <a:t> 掌握理想流体概念；会求解流函数与速度势</a:t>
            </a:r>
            <a:endParaRPr lang="zh-CN" altLang="en-US" sz="2000" kern="1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000" kern="100" dirty="0">
                <a:solidFill>
                  <a:prstClr val="black"/>
                </a:solidFill>
                <a:latin typeface="Times New Roman" panose="02020603050405020304" pitchFamily="18" charset="0"/>
              </a:rPr>
              <a:t>掌握量纲分析，会应用相似性原理分析具体问题。</a:t>
            </a:r>
          </a:p>
          <a:p>
            <a:pPr marL="342900" lvl="0" indent="-342900" algn="just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000" kern="100" dirty="0">
                <a:solidFill>
                  <a:prstClr val="black"/>
                </a:solidFill>
                <a:latin typeface="Times New Roman" panose="02020603050405020304" pitchFamily="18" charset="0"/>
              </a:rPr>
              <a:t>理解边界层理论，了解湍流基本概念。</a:t>
            </a:r>
          </a:p>
          <a:p>
            <a:pPr marL="342900" lvl="0" indent="-342900" algn="just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000" kern="100" dirty="0">
                <a:solidFill>
                  <a:prstClr val="black"/>
                </a:solidFill>
                <a:latin typeface="Times New Roman" panose="02020603050405020304" pitchFamily="18" charset="0"/>
              </a:rPr>
              <a:t>掌握管道中不同流动状态的阻力计算。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C230A1-E7B2-430B-80FF-64E5E82DA2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3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7"/>
          <p:cNvSpPr>
            <a:spLocks noChangeArrowheads="1"/>
          </p:cNvSpPr>
          <p:nvPr/>
        </p:nvSpPr>
        <p:spPr bwMode="auto">
          <a:xfrm>
            <a:off x="685800" y="228600"/>
            <a:ext cx="617713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kern="1000" spc="-150" dirty="0">
                <a:ln w="1905"/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几类分析方法的特点</a:t>
            </a:r>
            <a:endParaRPr lang="en-US" altLang="zh-CN" sz="2800" b="1" kern="1000" spc="-150" dirty="0">
              <a:ln w="1905"/>
              <a:solidFill>
                <a:srgbClr val="000099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533400" y="1542475"/>
            <a:ext cx="10820400" cy="1852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00FF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Ø"/>
              <a:defRPr sz="20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zh-CN" altLang="en-US" sz="2200" dirty="0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控制体（ </a:t>
            </a:r>
            <a:r>
              <a:rPr lang="en-US" altLang="zh-CN" sz="2200" dirty="0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large-scale</a:t>
            </a:r>
            <a:r>
              <a:rPr lang="zh-CN" altLang="en-US" sz="2200" dirty="0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）分析</a:t>
            </a:r>
            <a:endParaRPr lang="en-US" altLang="zh-CN" sz="2200" dirty="0">
              <a:solidFill>
                <a:srgbClr val="0000FF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20000"/>
              </a:lnSpc>
              <a:spcAft>
                <a:spcPct val="0"/>
              </a:spcAft>
              <a:buClrTx/>
              <a:buNone/>
            </a:pPr>
            <a:r>
              <a:rPr lang="zh-CN" altLang="en-US" sz="2200" dirty="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对任何流动情况都是“准确”的，在边界上的平均或者“一维”物理量，适合工程应用</a:t>
            </a:r>
            <a:endParaRPr lang="en-US" altLang="zh-CN" sz="2200" dirty="0">
              <a:solidFill>
                <a:srgbClr val="000000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Bernoulli</a:t>
            </a:r>
            <a:r>
              <a:rPr lang="zh-CN" altLang="en-US" dirty="0">
                <a:cs typeface="Times New Roman" panose="02020603050405020304" pitchFamily="18" charset="0"/>
              </a:rPr>
              <a:t>，</a:t>
            </a:r>
            <a:r>
              <a:rPr lang="en-US" dirty="0">
                <a:cs typeface="Times New Roman" panose="02020603050405020304" pitchFamily="18" charset="0"/>
              </a:rPr>
              <a:t>Prandtl</a:t>
            </a:r>
          </a:p>
          <a:p>
            <a:pPr marL="0" indent="0">
              <a:buNone/>
            </a:pPr>
            <a:endParaRPr lang="en-US" altLang="zh-CN" sz="2200" dirty="0">
              <a:solidFill>
                <a:srgbClr val="000000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buClr>
                <a:srgbClr val="0000FF"/>
              </a:buClr>
              <a:buFont typeface="Wingdings" panose="05000000000000000000" pitchFamily="2" charset="2"/>
              <a:buChar char="q"/>
            </a:pPr>
            <a:r>
              <a:rPr lang="zh-CN" altLang="en-US" sz="2200" dirty="0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微分（</a:t>
            </a:r>
            <a:r>
              <a:rPr lang="en-US" altLang="zh-CN" sz="2200" dirty="0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differential</a:t>
            </a:r>
            <a:r>
              <a:rPr lang="zh-CN" altLang="en-US" sz="2200" dirty="0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2200" dirty="0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small-scale</a:t>
            </a:r>
            <a:r>
              <a:rPr lang="zh-CN" altLang="en-US" sz="2200" dirty="0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）分析</a:t>
            </a:r>
            <a:endParaRPr lang="en-US" altLang="zh-CN" sz="2200" dirty="0">
              <a:solidFill>
                <a:srgbClr val="0000FF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200" dirty="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适用于任何流动，但多数情况没有精确的解析解，可用数值模拟（</a:t>
            </a:r>
            <a:r>
              <a:rPr lang="en-US" altLang="zh-CN" sz="2200" dirty="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CFD</a:t>
            </a:r>
            <a:r>
              <a:rPr lang="zh-CN" altLang="en-US" sz="2200" dirty="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，计算流体力学）</a:t>
            </a:r>
            <a:endParaRPr lang="en-US" altLang="zh-CN" sz="2200" dirty="0">
              <a:solidFill>
                <a:srgbClr val="000000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Euler</a:t>
            </a:r>
            <a:r>
              <a:rPr lang="zh-CN" altLang="en-US" dirty="0">
                <a:cs typeface="Times New Roman" panose="02020603050405020304" pitchFamily="18" charset="0"/>
              </a:rPr>
              <a:t>，</a:t>
            </a:r>
            <a:r>
              <a:rPr lang="en-US" dirty="0" err="1">
                <a:cs typeface="Times New Roman" panose="02020603050405020304" pitchFamily="18" charset="0"/>
              </a:rPr>
              <a:t>d’Alembert</a:t>
            </a:r>
            <a:endParaRPr 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200" dirty="0">
              <a:solidFill>
                <a:srgbClr val="000000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buClr>
                <a:srgbClr val="0000FF"/>
              </a:buClr>
              <a:buFont typeface="Wingdings" panose="05000000000000000000" pitchFamily="2" charset="2"/>
              <a:buChar char="q"/>
            </a:pPr>
            <a:r>
              <a:rPr lang="zh-CN" altLang="en-US" sz="2200" dirty="0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实验或者量纲（</a:t>
            </a:r>
            <a:r>
              <a:rPr lang="en-US" altLang="zh-CN" sz="2200" dirty="0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experimental or dimensional</a:t>
            </a:r>
            <a:r>
              <a:rPr lang="zh-CN" altLang="en-US" sz="2200" dirty="0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）分析</a:t>
            </a:r>
            <a:endParaRPr lang="en-US" altLang="zh-CN" sz="2200" dirty="0">
              <a:solidFill>
                <a:srgbClr val="0000FF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200" dirty="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适用于理论、数值、实验，能降低实验费用</a:t>
            </a:r>
            <a:endParaRPr lang="en-US" altLang="zh-CN" sz="2200" dirty="0">
              <a:solidFill>
                <a:srgbClr val="000000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Rayleigh</a:t>
            </a:r>
            <a:r>
              <a:rPr lang="zh-CN" altLang="en-US" dirty="0">
                <a:cs typeface="Times New Roman" panose="02020603050405020304" pitchFamily="18" charset="0"/>
              </a:rPr>
              <a:t>、</a:t>
            </a:r>
            <a:r>
              <a:rPr lang="en-US" dirty="0">
                <a:cs typeface="Times New Roman" panose="02020603050405020304" pitchFamily="18" charset="0"/>
              </a:rPr>
              <a:t>Buckingham</a:t>
            </a:r>
            <a:endParaRPr lang="en-US" altLang="zh-CN" sz="2200" dirty="0">
              <a:solidFill>
                <a:srgbClr val="000000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200" dirty="0">
              <a:solidFill>
                <a:srgbClr val="000000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200" dirty="0">
              <a:solidFill>
                <a:srgbClr val="000000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200" dirty="0">
              <a:solidFill>
                <a:srgbClr val="000000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20000"/>
              </a:lnSpc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altLang="zh-CN" sz="2200" dirty="0">
              <a:solidFill>
                <a:srgbClr val="000000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spcAft>
                <a:spcPct val="0"/>
              </a:spcAft>
              <a:buFont typeface="Wingdings" panose="05000000000000000000" pitchFamily="2" charset="2"/>
              <a:buNone/>
            </a:pPr>
            <a:endParaRPr lang="en-US" altLang="zh-CN" sz="2200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fontAlgn="base">
              <a:spcAft>
                <a:spcPct val="0"/>
              </a:spcAft>
              <a:buFont typeface="Wingdings" panose="05000000000000000000" pitchFamily="2" charset="2"/>
              <a:buNone/>
            </a:pPr>
            <a:endParaRPr lang="en-US" altLang="zh-CN" sz="2200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EAD2F83-0847-4378-AB73-0D9AA98FA36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08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397E29-81E8-4F06-A057-2CDD924E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积分形式（控制体）的动量平衡方程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519AD9-3958-4CB9-94B2-A63F2015A4FA}"/>
              </a:ext>
            </a:extLst>
          </p:cNvPr>
          <p:cNvSpPr txBox="1"/>
          <p:nvPr/>
        </p:nvSpPr>
        <p:spPr>
          <a:xfrm>
            <a:off x="417581" y="2483275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控制体的动量平衡方程，或者动量定理</a:t>
            </a:r>
            <a:r>
              <a:rPr lang="en-US" altLang="zh-CN" sz="2400" b="1" dirty="0">
                <a:solidFill>
                  <a:srgbClr val="FF0000"/>
                </a:solidFill>
              </a:rPr>
              <a:t>(momentum theorem)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C2B5B0-E8DE-40B6-9878-9129054EA0CD}"/>
              </a:ext>
            </a:extLst>
          </p:cNvPr>
          <p:cNvSpPr txBox="1"/>
          <p:nvPr/>
        </p:nvSpPr>
        <p:spPr>
          <a:xfrm>
            <a:off x="609600" y="4354169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对一维流动，有</a:t>
            </a:r>
            <a:endParaRPr 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DD9AE18-D0CF-46F8-85DE-A20E949B60E8}"/>
                  </a:ext>
                </a:extLst>
              </p:cNvPr>
              <p:cNvSpPr txBox="1"/>
              <p:nvPr/>
            </p:nvSpPr>
            <p:spPr>
              <a:xfrm>
                <a:off x="569981" y="1371600"/>
                <a:ext cx="9301008" cy="711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作用</m:t>
                              </m:r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在</m:t>
                              </m:r>
                              <m:r>
                                <a:rPr lang="zh-CN" alt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控制</m:t>
                              </m:r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体</m:t>
                              </m:r>
                            </m:e>
                            <m:e>
                              <m:r>
                                <a:rPr lang="zh-CN" alt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的</m:t>
                              </m:r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合力</m:t>
                              </m:r>
                            </m:e>
                          </m:eqArr>
                        </m:e>
                      </m:d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控制体的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动量增长率</m:t>
                              </m:r>
                            </m:e>
                          </m:eqArr>
                        </m:e>
                      </m:d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流出控制</m:t>
                              </m:r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体</m:t>
                              </m:r>
                              <m:r>
                                <a:rPr lang="zh-CN" alt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的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动量</m:t>
                              </m:r>
                              <m:r>
                                <a:rPr lang="zh-CN" alt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变化</m:t>
                              </m:r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率</m:t>
                              </m:r>
                            </m:e>
                          </m:eqArr>
                        </m:e>
                      </m:d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流入控制体的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动量变化率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DD9AE18-D0CF-46F8-85DE-A20E949B6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81" y="1371600"/>
                <a:ext cx="9301008" cy="7118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4005B1BD-3C9C-449E-881A-4AA0FEED0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381" y="2621278"/>
            <a:ext cx="4969234" cy="10567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AA6979-2F4D-4C8A-92A0-EF9FC4F85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381" y="4011743"/>
            <a:ext cx="5789095" cy="102709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2090DCB-52B6-431F-A313-4D0E7884E908}"/>
              </a:ext>
            </a:extLst>
          </p:cNvPr>
          <p:cNvSpPr/>
          <p:nvPr/>
        </p:nvSpPr>
        <p:spPr>
          <a:xfrm>
            <a:off x="387645" y="1219200"/>
            <a:ext cx="10127955" cy="426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1C78A3-1831-4A6E-830C-1B29E9CBEDD7}"/>
              </a:ext>
            </a:extLst>
          </p:cNvPr>
          <p:cNvSpPr/>
          <p:nvPr/>
        </p:nvSpPr>
        <p:spPr>
          <a:xfrm>
            <a:off x="6858000" y="5112530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注意符号！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A5E483-09D7-4FF3-92D4-6B327F0783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82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2568E-E7AE-4024-B473-9095562AE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例：水流冲击的受力分析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C4326F-C779-4791-A6AF-3A169D7F9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1FD0A19-500E-44CE-A76C-6520FBE94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62200"/>
            <a:ext cx="3936274" cy="37098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8AB35B3-1711-4297-BD6B-93BDE906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00" y="1120722"/>
            <a:ext cx="9965200" cy="101287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CCF98D1-7002-4809-AD86-CAA76418F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2362200"/>
            <a:ext cx="2648151" cy="6096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5B0EB0B-7768-4750-ACF3-8F16066E0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9360" y="1517772"/>
            <a:ext cx="1664340" cy="43760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E8F6105-C44F-49CE-B61D-1E05F2216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3200401"/>
            <a:ext cx="4660772" cy="53339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CD29DBC-35CE-4EFF-9970-D77FCB8564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4293022"/>
            <a:ext cx="6844904" cy="65997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90043F-0667-4665-B08E-0A6BD6DF8D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39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F7CD4-D067-4837-AF8B-22DD0C51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30887"/>
          </a:xfrm>
        </p:spPr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伯努利方程 （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Bernoulli Equation</a:t>
            </a: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F1B200-9DB5-454A-AE68-B67C1DD53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60" y="897449"/>
            <a:ext cx="5486400" cy="18592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924654-1D82-44EE-A1E9-176518BD4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183" y="1265817"/>
            <a:ext cx="1300899" cy="685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FEDBB0-33E0-4700-A669-9EFF6D601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505" y="1227532"/>
            <a:ext cx="1148499" cy="6904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FACA487-A12C-45BA-96BB-AA882E985617}"/>
              </a:ext>
            </a:extLst>
          </p:cNvPr>
          <p:cNvSpPr txBox="1"/>
          <p:nvPr/>
        </p:nvSpPr>
        <p:spPr>
          <a:xfrm>
            <a:off x="609600" y="2721758"/>
            <a:ext cx="5758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稳态、不可压缩、无黏、等温流动</a:t>
            </a:r>
            <a:r>
              <a:rPr lang="zh-CN" altLang="en-US" sz="2000" b="1" dirty="0">
                <a:solidFill>
                  <a:srgbClr val="0000FF"/>
                </a:solidFill>
              </a:rPr>
              <a:t>的控制体</a:t>
            </a:r>
            <a:endParaRPr lang="en-US" sz="2000" b="1" dirty="0">
              <a:solidFill>
                <a:srgbClr val="0000FF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006A2A-4764-45CF-9BDC-85D175E1B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3187180"/>
            <a:ext cx="5389362" cy="1447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506304-C25F-4C70-BAEB-3205BC4255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6704" y="3121868"/>
            <a:ext cx="3657601" cy="15860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FF92FCD-56AB-4E89-9B1B-8210563FF4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9813" y="1150186"/>
            <a:ext cx="2494545" cy="7812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61AF018-5581-4E94-8B7C-B4BEF1C90F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645" y="4670420"/>
            <a:ext cx="7102574" cy="9383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C07DCB-3140-4550-8D32-AD1E589F33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7200" y="4905344"/>
            <a:ext cx="2219961" cy="4684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F581467-7EC3-4588-ADB5-81BA309D34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800" y="5620529"/>
            <a:ext cx="3559225" cy="756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FA72756-6E5C-4441-9116-A3DE2F2032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78746" y="5533820"/>
            <a:ext cx="3368840" cy="756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7BEF2E3-655B-4C51-866F-0AAF9AB1F5DE}"/>
              </a:ext>
            </a:extLst>
          </p:cNvPr>
          <p:cNvSpPr/>
          <p:nvPr/>
        </p:nvSpPr>
        <p:spPr>
          <a:xfrm>
            <a:off x="4850279" y="5753256"/>
            <a:ext cx="2504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或两边除以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，得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51A7281-E843-4CAE-B0B6-5D8BBB8725EF}"/>
              </a:ext>
            </a:extLst>
          </p:cNvPr>
          <p:cNvCxnSpPr/>
          <p:nvPr/>
        </p:nvCxnSpPr>
        <p:spPr>
          <a:xfrm>
            <a:off x="941412" y="6386468"/>
            <a:ext cx="38100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48216CC-D8A4-4274-9345-32469EAAECE5}"/>
              </a:ext>
            </a:extLst>
          </p:cNvPr>
          <p:cNvCxnSpPr/>
          <p:nvPr/>
        </p:nvCxnSpPr>
        <p:spPr>
          <a:xfrm>
            <a:off x="7490219" y="6289820"/>
            <a:ext cx="38100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07B037-0470-4CCE-8ED2-848589C55BF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59AC7EC-6FDB-424F-9F9E-3FF9A82B186F}"/>
              </a:ext>
            </a:extLst>
          </p:cNvPr>
          <p:cNvSpPr txBox="1"/>
          <p:nvPr/>
        </p:nvSpPr>
        <p:spPr>
          <a:xfrm>
            <a:off x="9067800" y="6386468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头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(xx head)</a:t>
            </a:r>
            <a:endParaRPr 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49CD034-359A-4172-BA0C-71630CECF760}"/>
              </a:ext>
            </a:extLst>
          </p:cNvPr>
          <p:cNvSpPr txBox="1"/>
          <p:nvPr/>
        </p:nvSpPr>
        <p:spPr>
          <a:xfrm>
            <a:off x="7550071" y="6453587"/>
            <a:ext cx="1637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具有长度量纲</a:t>
            </a:r>
            <a:endParaRPr lang="en-US" sz="1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26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7"/>
          <p:cNvSpPr>
            <a:spLocks noChangeArrowheads="1"/>
          </p:cNvSpPr>
          <p:nvPr/>
        </p:nvSpPr>
        <p:spPr bwMode="auto">
          <a:xfrm>
            <a:off x="457200" y="184175"/>
            <a:ext cx="9677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kern="1000" spc="-150" dirty="0">
                <a:ln w="1905"/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2800" kern="1000" spc="-150" dirty="0">
                <a:ln w="1905"/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4.</a:t>
            </a:r>
            <a:r>
              <a:rPr lang="zh-CN" altLang="en-US" sz="2800" b="1" kern="1000" spc="-150" dirty="0">
                <a:ln w="1905"/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层流流动分析：从控制体到流体微元</a:t>
            </a:r>
            <a:endParaRPr lang="en-US" altLang="zh-CN" sz="2800" b="1" kern="1000" spc="-150" dirty="0">
              <a:ln w="1905"/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2000" y="2132651"/>
            <a:ext cx="10287000" cy="2592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kumimoji="1" lang="en-US" altLang="zh-CN" sz="2200" kern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</a:t>
            </a:r>
            <a:r>
              <a:rPr kumimoji="1" lang="zh-CN" altLang="en-US" sz="2800" kern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控制体                         </a:t>
            </a:r>
            <a:r>
              <a:rPr kumimoji="1" lang="zh-CN" altLang="en-US" sz="2800" kern="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流体微元</a:t>
            </a:r>
            <a:endParaRPr kumimoji="1" lang="en-US" altLang="zh-CN" sz="2800" kern="0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</a:pPr>
            <a:endParaRPr kumimoji="1" lang="en-US" altLang="zh-CN" sz="2200" kern="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kumimoji="1" lang="zh-CN" altLang="en-US" sz="2200" kern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不关心细节                                </a:t>
            </a:r>
            <a:r>
              <a:rPr kumimoji="1" lang="zh-CN" altLang="en-US" sz="2200" kern="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从另一种角度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kumimoji="1" lang="zh-CN" altLang="en-US" sz="2200" kern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穿过表面的物理量                      </a:t>
            </a:r>
            <a:r>
              <a:rPr kumimoji="1" lang="zh-CN" altLang="en-US" sz="2200" kern="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导出微分方程</a:t>
            </a:r>
            <a:endParaRPr kumimoji="1" lang="en-US" altLang="zh-CN" sz="2200" kern="0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kumimoji="1" lang="zh-CN" altLang="en-US" sz="2200" kern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物理量的总变化                          </a:t>
            </a:r>
            <a:r>
              <a:rPr kumimoji="1" lang="zh-CN" altLang="en-US" sz="2200" kern="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理解各种物理量变化机制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D07AFA7-47B2-482A-AA40-7CA41FAE4DCE}"/>
              </a:ext>
            </a:extLst>
          </p:cNvPr>
          <p:cNvSpPr/>
          <p:nvPr/>
        </p:nvSpPr>
        <p:spPr>
          <a:xfrm>
            <a:off x="2057400" y="5181600"/>
            <a:ext cx="43909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kern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积分</a:t>
            </a:r>
            <a:r>
              <a:rPr kumimoji="1" lang="zh-CN" altLang="en-US" sz="2800" kern="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                微分</a:t>
            </a:r>
            <a:endParaRPr lang="en-US" sz="2800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A4847D6-D818-463B-A0CF-0DED0EA8C190}"/>
              </a:ext>
            </a:extLst>
          </p:cNvPr>
          <p:cNvCxnSpPr/>
          <p:nvPr/>
        </p:nvCxnSpPr>
        <p:spPr>
          <a:xfrm>
            <a:off x="3200400" y="5443210"/>
            <a:ext cx="1871410" cy="0"/>
          </a:xfrm>
          <a:prstGeom prst="straightConnector1">
            <a:avLst/>
          </a:prstGeom>
          <a:ln w="825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35C099A-E167-4FC7-AB3C-C1B41741574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 25">
            <a:extLst>
              <a:ext uri="{FF2B5EF4-FFF2-40B4-BE49-F238E27FC236}">
                <a16:creationId xmlns:a16="http://schemas.microsoft.com/office/drawing/2014/main" id="{EFF374D0-4EF2-444E-9C36-272235365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799" y="992015"/>
            <a:ext cx="1013458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流体微元：由大量流体质点组成的具有线性尺度效应的微小流体团。</a:t>
            </a:r>
          </a:p>
        </p:txBody>
      </p:sp>
    </p:spTree>
    <p:extLst>
      <p:ext uri="{BB962C8B-B14F-4D97-AF65-F5344CB8AC3E}">
        <p14:creationId xmlns:p14="http://schemas.microsoft.com/office/powerpoint/2010/main" val="1527974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AC2CA-6399-4C67-98A2-739EE1BB9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30887"/>
          </a:xfrm>
        </p:spPr>
        <p:txBody>
          <a:bodyPr/>
          <a:lstStyle/>
          <a:p>
            <a:r>
              <a:rPr lang="zh-CN" altLang="en-US" sz="2800" dirty="0"/>
              <a:t>例：牛顿流体沿倾斜平面向下的层流流动</a:t>
            </a:r>
            <a:endParaRPr 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7E8F67-C9A2-4659-855B-1DF56B74F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6217920" cy="30044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CEB153-5149-4BDD-9183-D80A6B4B1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47" t="15535" r="14706" b="30095"/>
          <a:stretch/>
        </p:blipFill>
        <p:spPr>
          <a:xfrm rot="1260000">
            <a:off x="7584378" y="1700495"/>
            <a:ext cx="3233159" cy="2952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2BF7B9E-E14E-42F3-980A-CB3174273670}"/>
              </a:ext>
            </a:extLst>
          </p:cNvPr>
          <p:cNvSpPr txBox="1"/>
          <p:nvPr/>
        </p:nvSpPr>
        <p:spPr>
          <a:xfrm>
            <a:off x="3124200" y="5257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A58D6E-A82E-41FF-A68E-E609B8AC00C7}"/>
              </a:ext>
            </a:extLst>
          </p:cNvPr>
          <p:cNvSpPr txBox="1"/>
          <p:nvPr/>
        </p:nvSpPr>
        <p:spPr>
          <a:xfrm>
            <a:off x="2362200" y="525780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注意坐标和微元的选取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76E586-E406-462C-9950-8485DD2D37C2}"/>
              </a:ext>
            </a:extLst>
          </p:cNvPr>
          <p:cNvSpPr txBox="1"/>
          <p:nvPr/>
        </p:nvSpPr>
        <p:spPr>
          <a:xfrm>
            <a:off x="7772400" y="5186081"/>
            <a:ext cx="35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回忆一下剪应力下标含义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DBCCBC7-202B-473C-9FF1-21751A2ED7D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3B952D-D290-4D3C-94A3-16EFD856A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473C68-3A9F-4010-84EE-00C75693C644}"/>
              </a:ext>
            </a:extLst>
          </p:cNvPr>
          <p:cNvSpPr/>
          <p:nvPr/>
        </p:nvSpPr>
        <p:spPr>
          <a:xfrm>
            <a:off x="533400" y="1066800"/>
            <a:ext cx="19159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i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方向动量守恒</a:t>
            </a:r>
            <a:endParaRPr 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4D610E-FD5C-42B8-B228-0AF44D235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99" y="900820"/>
            <a:ext cx="5069431" cy="8382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63AD566-CECA-406C-9D8E-DBE0EEEF9256}"/>
              </a:ext>
            </a:extLst>
          </p:cNvPr>
          <p:cNvSpPr/>
          <p:nvPr/>
        </p:nvSpPr>
        <p:spPr>
          <a:xfrm>
            <a:off x="387645" y="2133600"/>
            <a:ext cx="23006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在微元上计算各项</a:t>
            </a:r>
            <a:endParaRPr kumimoji="1" lang="en-US" altLang="zh-CN" sz="2000" kern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29192C0-B871-494A-830C-7B8E99F39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62" y="3809999"/>
            <a:ext cx="2542904" cy="79465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E17E8BD-7C67-4874-8AFB-BA5F6F93710D}"/>
              </a:ext>
            </a:extLst>
          </p:cNvPr>
          <p:cNvSpPr/>
          <p:nvPr/>
        </p:nvSpPr>
        <p:spPr>
          <a:xfrm>
            <a:off x="533400" y="400727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稳态流动，有</a:t>
            </a:r>
            <a:endParaRPr lang="en-US" sz="2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63B3DEB-549E-4D0F-8FF0-B858A701F4BD}"/>
              </a:ext>
            </a:extLst>
          </p:cNvPr>
          <p:cNvSpPr/>
          <p:nvPr/>
        </p:nvSpPr>
        <p:spPr>
          <a:xfrm>
            <a:off x="533400" y="4953000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充分发展流动，有</a:t>
            </a:r>
            <a:endParaRPr lang="en-US" sz="2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CF32F0E-A5BA-4942-BBE8-4ABC424C4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07" y="5034186"/>
            <a:ext cx="557349" cy="27867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6827D10-3562-4954-82E1-D81D535F9194}"/>
              </a:ext>
            </a:extLst>
          </p:cNvPr>
          <p:cNvSpPr/>
          <p:nvPr/>
        </p:nvSpPr>
        <p:spPr>
          <a:xfrm>
            <a:off x="512708" y="5903247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各项代入第一个方程，得</a:t>
            </a:r>
            <a:endParaRPr 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1A1D1B-7C8A-42BB-A5DC-435B6C717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1809" y="2096204"/>
            <a:ext cx="8670947" cy="612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00AE11-B644-422D-B12B-CF4050862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971" y="2860679"/>
            <a:ext cx="5512588" cy="828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270D3D2-E4E9-4818-872A-5EBDC6F563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4924071"/>
            <a:ext cx="3139518" cy="576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C1ED26A-E9DF-4550-A712-DE938DE6FB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3521" y="5840048"/>
            <a:ext cx="6270171" cy="505097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7BF0D2-549E-40E5-84CA-227820DB07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0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  <p:bldP spid="12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72D811-A7B2-4E89-8032-D8C22B4E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E880B9-2A82-4827-A5D8-119D5EEC12AD}"/>
              </a:ext>
            </a:extLst>
          </p:cNvPr>
          <p:cNvSpPr/>
          <p:nvPr/>
        </p:nvSpPr>
        <p:spPr>
          <a:xfrm>
            <a:off x="582706" y="2350252"/>
            <a:ext cx="1531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求极限，有</a:t>
            </a:r>
            <a:endParaRPr lang="en-US" sz="2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5338B1-E5E9-4E80-B504-0136E1B9A56D}"/>
              </a:ext>
            </a:extLst>
          </p:cNvPr>
          <p:cNvSpPr/>
          <p:nvPr/>
        </p:nvSpPr>
        <p:spPr>
          <a:xfrm>
            <a:off x="582706" y="3355940"/>
            <a:ext cx="18517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</a:t>
            </a:r>
            <a:r>
              <a:rPr kumimoji="1" lang="en-US" altLang="zh-CN" sz="2000" i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求积分，有</a:t>
            </a:r>
            <a:endParaRPr lang="en-US" sz="2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27CB863-4EFD-494D-9E5A-4B84D5437E04}"/>
              </a:ext>
            </a:extLst>
          </p:cNvPr>
          <p:cNvSpPr/>
          <p:nvPr/>
        </p:nvSpPr>
        <p:spPr>
          <a:xfrm>
            <a:off x="633976" y="4043237"/>
            <a:ext cx="5230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利用</a:t>
            </a:r>
            <a:r>
              <a:rPr kumimoji="1" lang="en-US" altLang="zh-CN" sz="20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y=L</a:t>
            </a:r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处为自由面，剪应力为零的条件，得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6F147AB-E6C2-4F16-B2D3-A208F1001F44}"/>
              </a:ext>
            </a:extLst>
          </p:cNvPr>
          <p:cNvSpPr/>
          <p:nvPr/>
        </p:nvSpPr>
        <p:spPr>
          <a:xfrm>
            <a:off x="701687" y="5708461"/>
            <a:ext cx="65966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牛顿流体存在剪应力与剪应变存在线性关系，上式可变为</a:t>
            </a:r>
            <a:endParaRPr 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AE75A0-F871-42E1-89FE-484EB145F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098933"/>
            <a:ext cx="4336869" cy="9318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4752F9-4640-4E8D-84B3-9D9A61EDC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33" y="2214640"/>
            <a:ext cx="2664712" cy="756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B61012F-FF2E-4E89-BE72-67C37A229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274220"/>
            <a:ext cx="2858412" cy="56354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90FDA62-86D0-4A13-A8AE-5A79A94D2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672" y="4665052"/>
            <a:ext cx="2977479" cy="756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D1A23CF-48FF-4A4F-AF38-CAE168846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799" y="5579766"/>
            <a:ext cx="2683550" cy="756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F796E5-58DE-4752-8D4F-9D8C9D09699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57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611D5-15C6-4C46-93CF-011A61979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C91338-96C7-49EF-9E8E-AB9D0B955905}"/>
              </a:ext>
            </a:extLst>
          </p:cNvPr>
          <p:cNvSpPr/>
          <p:nvPr/>
        </p:nvSpPr>
        <p:spPr>
          <a:xfrm>
            <a:off x="457200" y="1219200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对上式再一次积分，有</a:t>
            </a:r>
            <a:endParaRPr 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341CCB9-1F53-411C-9242-4A68AD552D54}"/>
              </a:ext>
            </a:extLst>
          </p:cNvPr>
          <p:cNvSpPr/>
          <p:nvPr/>
        </p:nvSpPr>
        <p:spPr>
          <a:xfrm>
            <a:off x="457200" y="1905000"/>
            <a:ext cx="5881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考虑到 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y=0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壁面处的无滑移速度条件，得    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E0818D-9F87-4315-B8BB-E4DF825FF314}"/>
              </a:ext>
            </a:extLst>
          </p:cNvPr>
          <p:cNvSpPr/>
          <p:nvPr/>
        </p:nvSpPr>
        <p:spPr>
          <a:xfrm>
            <a:off x="457200" y="2667539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得到抛物型速度分布</a:t>
            </a:r>
            <a:endParaRPr lang="en-US" sz="2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484C46-E535-4CF1-8D51-6037695C725C}"/>
              </a:ext>
            </a:extLst>
          </p:cNvPr>
          <p:cNvSpPr/>
          <p:nvPr/>
        </p:nvSpPr>
        <p:spPr>
          <a:xfrm>
            <a:off x="387645" y="3964035"/>
            <a:ext cx="3236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y=L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自由面处速度最大，有</a:t>
            </a:r>
            <a:endParaRPr lang="en-US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C0B694C-9B8F-4B48-915E-98286F375CAC}"/>
              </a:ext>
            </a:extLst>
          </p:cNvPr>
          <p:cNvSpPr/>
          <p:nvPr/>
        </p:nvSpPr>
        <p:spPr>
          <a:xfrm>
            <a:off x="533400" y="5212319"/>
            <a:ext cx="30235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简单积分比较，可以得到</a:t>
            </a:r>
            <a:endParaRPr lang="en-US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2D7345F-31A9-497E-988A-F0D2DF1A5403}"/>
              </a:ext>
            </a:extLst>
          </p:cNvPr>
          <p:cNvCxnSpPr/>
          <p:nvPr/>
        </p:nvCxnSpPr>
        <p:spPr>
          <a:xfrm>
            <a:off x="9497491" y="1828800"/>
            <a:ext cx="25146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F9437A1-53FC-4B18-8C68-EE49ED111A98}"/>
              </a:ext>
            </a:extLst>
          </p:cNvPr>
          <p:cNvCxnSpPr/>
          <p:nvPr/>
        </p:nvCxnSpPr>
        <p:spPr>
          <a:xfrm>
            <a:off x="4071927" y="5638800"/>
            <a:ext cx="30600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65006148-348F-4807-93EE-8167F9A43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227" y="994305"/>
            <a:ext cx="2683550" cy="756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3EAC999-DB84-49EC-9B9C-2B9799336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09"/>
          <a:stretch/>
        </p:blipFill>
        <p:spPr>
          <a:xfrm>
            <a:off x="3423219" y="935919"/>
            <a:ext cx="3140217" cy="864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4A8BDE0-32D3-4AA3-8F4B-C16981B4A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809" y="1292980"/>
            <a:ext cx="261257" cy="25254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F463E17-28EB-4DDD-8C23-80E3EF1C5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890" y="2515272"/>
            <a:ext cx="3513957" cy="94356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F8A4B91-5985-4247-BFF3-58151254B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2750" y="3651744"/>
            <a:ext cx="2434381" cy="912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DC35F0D-32C3-45E9-A2F7-2EC109074D3A}"/>
                  </a:ext>
                </a:extLst>
              </p:cNvPr>
              <p:cNvSpPr/>
              <p:nvPr/>
            </p:nvSpPr>
            <p:spPr>
              <a:xfrm>
                <a:off x="4506078" y="4799642"/>
                <a:ext cx="2057358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DC35F0D-32C3-45E9-A2F7-2EC109074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78" y="4799642"/>
                <a:ext cx="2057358" cy="786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FBACE3A-67DD-47D6-9A5C-10E125E9C9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11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17378-A42A-4ED6-B353-3691D938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圆管情况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D3ED83-8DCE-4EB8-8D22-BF64D9EA4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43000"/>
            <a:ext cx="6541373" cy="28215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6D5B84-60FF-4369-8E31-11BDD3C5D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1025213"/>
            <a:ext cx="4191000" cy="293936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44AB43-FD4B-45F8-8DCB-CFB01014F26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93B6F3-9EE9-4C51-B2C3-6D48DFD8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760086"/>
            <a:ext cx="3131418" cy="8787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BD1E2F-06D8-416A-A624-83B304A88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580" y="4842645"/>
            <a:ext cx="2956320" cy="71359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59495FD-E118-4866-8F2F-FFF916AEFEBC}"/>
              </a:ext>
            </a:extLst>
          </p:cNvPr>
          <p:cNvSpPr/>
          <p:nvPr/>
        </p:nvSpPr>
        <p:spPr>
          <a:xfrm>
            <a:off x="5913054" y="5871884"/>
            <a:ext cx="50706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Hagan-Poiseuille equation,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海根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泊肃叶方程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54564D7-6035-4E36-AC04-34C85F154982}"/>
              </a:ext>
            </a:extLst>
          </p:cNvPr>
          <p:cNvCxnSpPr/>
          <p:nvPr/>
        </p:nvCxnSpPr>
        <p:spPr>
          <a:xfrm>
            <a:off x="6133159" y="5653004"/>
            <a:ext cx="30600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46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黑体" panose="02010609060101010101" pitchFamily="49" charset="-122"/>
              </a:rPr>
              <a:t>课程内容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931085-91B7-4EAB-B9EE-8D2AFD0F0853}"/>
              </a:ext>
            </a:extLst>
          </p:cNvPr>
          <p:cNvSpPr txBox="1"/>
          <p:nvPr/>
        </p:nvSpPr>
        <p:spPr>
          <a:xfrm>
            <a:off x="685800" y="1524000"/>
            <a:ext cx="8763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400" b="1" dirty="0"/>
              <a:t>一、流体的基本概念；</a:t>
            </a:r>
            <a:endParaRPr lang="en-US" altLang="zh-CN" sz="2400" b="1" dirty="0"/>
          </a:p>
          <a:p>
            <a:pPr>
              <a:spcAft>
                <a:spcPts val="600"/>
              </a:spcAft>
            </a:pPr>
            <a:r>
              <a:rPr lang="zh-CN" altLang="en-US" sz="2400" b="1" dirty="0"/>
              <a:t>二、流体静力学，包括流体平衡概念、流体平衡微分方程式等；</a:t>
            </a:r>
            <a:endParaRPr lang="en-US" altLang="zh-CN" sz="2400" b="1" dirty="0"/>
          </a:p>
          <a:p>
            <a:pPr>
              <a:spcAft>
                <a:spcPts val="600"/>
              </a:spcAft>
            </a:pPr>
            <a:r>
              <a:rPr lang="zh-CN" altLang="en-US" sz="2400" b="1" dirty="0"/>
              <a:t>三、流体运动学，包括描述流体运动的方法、连续性方程、流体  </a:t>
            </a:r>
            <a:endParaRPr lang="en-US" altLang="zh-CN" sz="2400" b="1" dirty="0"/>
          </a:p>
          <a:p>
            <a:pPr>
              <a:spcAft>
                <a:spcPts val="600"/>
              </a:spcAft>
            </a:pPr>
            <a:r>
              <a:rPr lang="en-US" altLang="zh-CN" sz="2400" b="1" dirty="0"/>
              <a:t>         </a:t>
            </a:r>
            <a:r>
              <a:rPr lang="zh-CN" altLang="en-US" sz="2400" b="1" dirty="0"/>
              <a:t>微元运动分析；</a:t>
            </a:r>
            <a:endParaRPr lang="en-US" altLang="zh-CN" sz="2400" b="1" dirty="0"/>
          </a:p>
          <a:p>
            <a:pPr>
              <a:spcAft>
                <a:spcPts val="600"/>
              </a:spcAft>
            </a:pPr>
            <a:r>
              <a:rPr lang="zh-CN" altLang="en-US" sz="2400" b="1" dirty="0"/>
              <a:t>四、流体动力学，包括伯努利方程、动量方程式；</a:t>
            </a:r>
            <a:endParaRPr lang="en-US" altLang="zh-CN" sz="2400" b="1" dirty="0"/>
          </a:p>
          <a:p>
            <a:pPr>
              <a:spcAft>
                <a:spcPts val="600"/>
              </a:spcAft>
            </a:pPr>
            <a:r>
              <a:rPr lang="zh-CN" altLang="en-US" sz="2400" b="1" dirty="0"/>
              <a:t>五、量纲分析和相似性原理；</a:t>
            </a:r>
            <a:endParaRPr lang="en-US" altLang="zh-CN" sz="2400" b="1" dirty="0"/>
          </a:p>
          <a:p>
            <a:pPr>
              <a:spcAft>
                <a:spcPts val="600"/>
              </a:spcAft>
            </a:pPr>
            <a:r>
              <a:rPr lang="zh-CN" altLang="en-US" sz="2400" b="1" dirty="0"/>
              <a:t>六、边界层理论与湍流；</a:t>
            </a:r>
            <a:endParaRPr lang="en-US" altLang="zh-CN" sz="2400" b="1" dirty="0"/>
          </a:p>
          <a:p>
            <a:pPr>
              <a:spcAft>
                <a:spcPts val="600"/>
              </a:spcAft>
            </a:pPr>
            <a:r>
              <a:rPr lang="zh-CN" altLang="en-US" sz="2400" b="1" dirty="0"/>
              <a:t>七、流体动力学在工程中的应用，包括管中阻力。</a:t>
            </a:r>
            <a:endParaRPr lang="en-US" sz="2400" b="1" dirty="0"/>
          </a:p>
          <a:p>
            <a:pPr>
              <a:spcAft>
                <a:spcPts val="600"/>
              </a:spcAft>
            </a:pPr>
            <a:endParaRPr lang="en-US" sz="2400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E244E3-AA29-411F-B312-C2EEA17FB6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3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D5BC14-58E3-4602-8AFD-3A1CB516A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43" y="247192"/>
            <a:ext cx="11416713" cy="430887"/>
          </a:xfrm>
        </p:spPr>
        <p:txBody>
          <a:bodyPr/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微分形式的质量守恒方程 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连续方程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2E5617-8712-4483-9A65-478C07784C8C}"/>
              </a:ext>
            </a:extLst>
          </p:cNvPr>
          <p:cNvSpPr txBox="1"/>
          <p:nvPr/>
        </p:nvSpPr>
        <p:spPr>
          <a:xfrm>
            <a:off x="6095999" y="1781353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根据质量守恒关系，有</a:t>
            </a:r>
            <a:endParaRPr lang="en-US" sz="20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54FD5C-8B38-4218-A69F-7600436C1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0600"/>
            <a:ext cx="4799875" cy="30126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19F1A25-BC0A-48DF-8092-30C0B0C46CD7}"/>
              </a:ext>
            </a:extLst>
          </p:cNvPr>
          <p:cNvSpPr txBox="1"/>
          <p:nvPr/>
        </p:nvSpPr>
        <p:spPr>
          <a:xfrm>
            <a:off x="152400" y="914400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取三维流体微元</a:t>
            </a:r>
            <a:endParaRPr lang="en-US" sz="20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566BB3-C1E3-484A-945F-E071C990B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079488"/>
            <a:ext cx="4977161" cy="2253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E8CEC3C-959B-4C8D-AE0B-7FDF6F0BECD9}"/>
                  </a:ext>
                </a:extLst>
              </p:cNvPr>
              <p:cNvSpPr/>
              <p:nvPr/>
            </p:nvSpPr>
            <p:spPr>
              <a:xfrm>
                <a:off x="7696200" y="889907"/>
                <a:ext cx="2373855" cy="739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∭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𝐶𝑉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𝑑𝑥𝑑𝑦𝑑𝑧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E8CEC3C-959B-4C8D-AE0B-7FDF6F0BEC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0" y="889907"/>
                <a:ext cx="2373855" cy="7396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3D67F9A6-4333-4269-88D3-4695D7FC72A3}"/>
              </a:ext>
            </a:extLst>
          </p:cNvPr>
          <p:cNvSpPr txBox="1"/>
          <p:nvPr/>
        </p:nvSpPr>
        <p:spPr>
          <a:xfrm>
            <a:off x="5800554" y="1059697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微元无限小，有</a:t>
            </a:r>
            <a:endParaRPr lang="en-US" sz="20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76F601-148B-4234-895C-3108B19D3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066" y="2370650"/>
            <a:ext cx="6604867" cy="576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2BBF89-0577-4748-B917-E8E5899AC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311" y="3487944"/>
            <a:ext cx="4140000" cy="88831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F76E572-AC22-408E-A756-90C05F909CC8}"/>
              </a:ext>
            </a:extLst>
          </p:cNvPr>
          <p:cNvSpPr txBox="1"/>
          <p:nvPr/>
        </p:nvSpPr>
        <p:spPr>
          <a:xfrm>
            <a:off x="6051311" y="3060007"/>
            <a:ext cx="3305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除以</a:t>
            </a:r>
            <a:r>
              <a:rPr lang="en-US" altLang="zh-CN" sz="20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dxdydz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，得到连续方程</a:t>
            </a:r>
            <a:endParaRPr lang="en-US" sz="20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8DF488C-615F-401C-AF11-34884EB07CCD}"/>
              </a:ext>
            </a:extLst>
          </p:cNvPr>
          <p:cNvSpPr/>
          <p:nvPr/>
        </p:nvSpPr>
        <p:spPr>
          <a:xfrm>
            <a:off x="6031904" y="4548224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或者写成矢量形式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8CBC4C0-2974-4021-92AC-B661E8ABCE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049" y="4404089"/>
            <a:ext cx="1849262" cy="576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ACA4EEF-FC44-41AD-A9B2-4500C918C01E}"/>
              </a:ext>
            </a:extLst>
          </p:cNvPr>
          <p:cNvSpPr/>
          <p:nvPr/>
        </p:nvSpPr>
        <p:spPr>
          <a:xfrm>
            <a:off x="6024537" y="5206075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定常流动，有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14A41A6-14DB-4A97-8AEA-C189CF2CF266}"/>
              </a:ext>
            </a:extLst>
          </p:cNvPr>
          <p:cNvSpPr/>
          <p:nvPr/>
        </p:nvSpPr>
        <p:spPr>
          <a:xfrm>
            <a:off x="6006540" y="5913546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不可压缩流动，有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2F18CAB-BE7C-4ED3-8128-D454C75BB2AE}"/>
                  </a:ext>
                </a:extLst>
              </p:cNvPr>
              <p:cNvSpPr/>
              <p:nvPr/>
            </p:nvSpPr>
            <p:spPr>
              <a:xfrm>
                <a:off x="7841039" y="5219677"/>
                <a:ext cx="14438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2F18CAB-BE7C-4ED3-8128-D454C75BB2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039" y="5219677"/>
                <a:ext cx="1443857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20120CE-34A7-4070-BE99-34BB504392BD}"/>
                  </a:ext>
                </a:extLst>
              </p:cNvPr>
              <p:cNvSpPr/>
              <p:nvPr/>
            </p:nvSpPr>
            <p:spPr>
              <a:xfrm>
                <a:off x="8332359" y="5916769"/>
                <a:ext cx="1112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20120CE-34A7-4070-BE99-34BB50439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359" y="5916769"/>
                <a:ext cx="111280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2CAA4BD9-65BE-4482-8F68-B911F720381D}"/>
              </a:ext>
            </a:extLst>
          </p:cNvPr>
          <p:cNvSpPr/>
          <p:nvPr/>
        </p:nvSpPr>
        <p:spPr>
          <a:xfrm>
            <a:off x="9750324" y="4889421"/>
            <a:ext cx="1771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散度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divergence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6C28462-140E-466A-814D-B0B8240E5AFA}"/>
              </a:ext>
            </a:extLst>
          </p:cNvPr>
          <p:cNvCxnSpPr>
            <a:cxnSpLocks/>
          </p:cNvCxnSpPr>
          <p:nvPr/>
        </p:nvCxnSpPr>
        <p:spPr>
          <a:xfrm flipH="1" flipV="1">
            <a:off x="9143066" y="4832668"/>
            <a:ext cx="682524" cy="2734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A34B17E-1194-41EC-8608-8D9A5F9B08FA}"/>
              </a:ext>
            </a:extLst>
          </p:cNvPr>
          <p:cNvSpPr/>
          <p:nvPr/>
        </p:nvSpPr>
        <p:spPr>
          <a:xfrm>
            <a:off x="5800554" y="3429000"/>
            <a:ext cx="5858046" cy="30126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D21886E8-9464-4167-A3A9-3D196FB49A8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6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856CB-C376-4ECA-9286-3F885C69A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例：判断满足质量守恒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DAD130-FC9A-4EE7-89FD-63D1FD0686AC}"/>
              </a:ext>
            </a:extLst>
          </p:cNvPr>
          <p:cNvSpPr txBox="1"/>
          <p:nvPr/>
        </p:nvSpPr>
        <p:spPr>
          <a:xfrm>
            <a:off x="291257" y="2384217"/>
            <a:ext cx="4314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各个速度分量代入不可压缩连续方程</a:t>
            </a:r>
            <a:endParaRPr 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A5C3B8-559D-46F6-AE1B-CA432E2AA087}"/>
              </a:ext>
            </a:extLst>
          </p:cNvPr>
          <p:cNvSpPr txBox="1"/>
          <p:nvPr/>
        </p:nvSpPr>
        <p:spPr>
          <a:xfrm>
            <a:off x="387645" y="1021222"/>
            <a:ext cx="8375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存在速度场                                                                                                            ，</a:t>
            </a:r>
            <a:endParaRPr 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35BFB8-EC08-490A-8125-FDCFE8852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055024"/>
            <a:ext cx="6646127" cy="4237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C76826D-DC83-41F3-9215-BFDA7CA4278E}"/>
              </a:ext>
            </a:extLst>
          </p:cNvPr>
          <p:cNvSpPr txBox="1"/>
          <p:nvPr/>
        </p:nvSpPr>
        <p:spPr>
          <a:xfrm>
            <a:off x="387645" y="1506737"/>
            <a:ext cx="57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在什么情况下，是质量守恒的不可压缩流动？</a:t>
            </a:r>
            <a:endParaRPr 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B98409-2AE5-403B-909F-154AED664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929" y="2245414"/>
            <a:ext cx="2364059" cy="76943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E15CEA-98EC-4B9D-85A1-16280C1BE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66" y="3245368"/>
            <a:ext cx="7225990" cy="63562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EB8E8A0-2959-41E7-A90D-DE1DFA244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4595993"/>
            <a:ext cx="2307396" cy="3983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1A82817-0324-4A3B-9091-D58C273B3CC7}"/>
              </a:ext>
            </a:extLst>
          </p:cNvPr>
          <p:cNvSpPr txBox="1"/>
          <p:nvPr/>
        </p:nvSpPr>
        <p:spPr>
          <a:xfrm>
            <a:off x="255878" y="4166178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得到条件</a:t>
            </a:r>
            <a:endParaRPr 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54070B5-362F-41A8-89DF-D0B55FC226BC}"/>
              </a:ext>
            </a:extLst>
          </p:cNvPr>
          <p:cNvSpPr txBox="1"/>
          <p:nvPr/>
        </p:nvSpPr>
        <p:spPr>
          <a:xfrm>
            <a:off x="255878" y="5247476"/>
            <a:ext cx="3539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注意：其他系数可以任意选取</a:t>
            </a:r>
            <a:endParaRPr 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2B73EB3-7A2D-4122-9934-199C6A4B7F25}"/>
              </a:ext>
            </a:extLst>
          </p:cNvPr>
          <p:cNvSpPr/>
          <p:nvPr/>
        </p:nvSpPr>
        <p:spPr>
          <a:xfrm>
            <a:off x="6443602" y="5078199"/>
            <a:ext cx="4515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能够判断流动是否满足质量守恒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05F086-1DA2-43FD-BF78-E4C1251894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9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2F05BE5-E87A-4B95-ADCC-23E298DE9687}"/>
              </a:ext>
            </a:extLst>
          </p:cNvPr>
          <p:cNvSpPr/>
          <p:nvPr/>
        </p:nvSpPr>
        <p:spPr>
          <a:xfrm>
            <a:off x="406159" y="1143964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对不可压缩流动</a:t>
            </a:r>
            <a:endParaRPr lang="en-US" sz="20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1574C79-7E99-4350-879B-CFF4D81D4A14}"/>
              </a:ext>
            </a:extLst>
          </p:cNvPr>
          <p:cNvSpPr/>
          <p:nvPr/>
        </p:nvSpPr>
        <p:spPr>
          <a:xfrm>
            <a:off x="452559" y="1752600"/>
            <a:ext cx="20521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NS</a:t>
            </a:r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方程化简为：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57422F-71AE-40FB-90DC-22F78BDD3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185293"/>
            <a:ext cx="1243774" cy="3587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B7D412-0303-489B-86FE-C0F0AAADE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52452"/>
            <a:ext cx="4796037" cy="25908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C85F46D-3372-4FD4-B6DC-4621B6F808EC}"/>
              </a:ext>
            </a:extLst>
          </p:cNvPr>
          <p:cNvSpPr/>
          <p:nvPr/>
        </p:nvSpPr>
        <p:spPr>
          <a:xfrm>
            <a:off x="461891" y="5298499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写成矢量形式：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BA0299-3512-4B84-A186-FAC310693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334" y="5150733"/>
            <a:ext cx="2525486" cy="561703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6E1FA46-AF01-4115-B98B-B987D4593548}"/>
              </a:ext>
            </a:extLst>
          </p:cNvPr>
          <p:cNvCxnSpPr/>
          <p:nvPr/>
        </p:nvCxnSpPr>
        <p:spPr>
          <a:xfrm>
            <a:off x="2819400" y="5791200"/>
            <a:ext cx="252548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6606D41-2F22-418C-A41F-DB078F3F5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538" y="1465902"/>
            <a:ext cx="3074737" cy="1147833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FB8C8004-52F9-4147-93F0-FCBF4B6DDDCA}"/>
              </a:ext>
            </a:extLst>
          </p:cNvPr>
          <p:cNvSpPr/>
          <p:nvPr/>
        </p:nvSpPr>
        <p:spPr>
          <a:xfrm>
            <a:off x="461891" y="6000690"/>
            <a:ext cx="5694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如果无黏性，则变为欧拉方程 </a:t>
            </a:r>
            <a:r>
              <a:rPr kumimoji="1"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(Euler’s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equation)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176E28D-3281-496D-8E64-BE6A405C2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284" y="5608201"/>
            <a:ext cx="2200231" cy="784978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D420A3F-628B-487E-AADF-9BD8772DB895}"/>
              </a:ext>
            </a:extLst>
          </p:cNvPr>
          <p:cNvCxnSpPr/>
          <p:nvPr/>
        </p:nvCxnSpPr>
        <p:spPr>
          <a:xfrm>
            <a:off x="6128656" y="6477000"/>
            <a:ext cx="2525486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B1FAF19-23B1-4321-A99F-171BB6F38E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33DD4FC6-92FD-4467-B880-B19CCE8BB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30887"/>
          </a:xfrm>
        </p:spPr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不可压缩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Navier-Stokes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方程形式及欧拉方程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C610DA0-A7DC-47C2-9DFD-5A6F809A9BE5}"/>
              </a:ext>
            </a:extLst>
          </p:cNvPr>
          <p:cNvSpPr/>
          <p:nvPr/>
        </p:nvSpPr>
        <p:spPr>
          <a:xfrm>
            <a:off x="10958885" y="2879373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6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记忆！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40FDF1F-DF15-47C0-9C17-029B66F0F009}"/>
              </a:ext>
            </a:extLst>
          </p:cNvPr>
          <p:cNvSpPr/>
          <p:nvPr/>
        </p:nvSpPr>
        <p:spPr>
          <a:xfrm>
            <a:off x="387645" y="990600"/>
            <a:ext cx="10585155" cy="5664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755E585-1455-4650-9868-EADCA749A69F}"/>
              </a:ext>
            </a:extLst>
          </p:cNvPr>
          <p:cNvGrpSpPr/>
          <p:nvPr/>
        </p:nvGrpSpPr>
        <p:grpSpPr>
          <a:xfrm>
            <a:off x="336194" y="4336845"/>
            <a:ext cx="7809662" cy="714495"/>
            <a:chOff x="307996" y="3636968"/>
            <a:chExt cx="7809662" cy="71449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2CD133B-9686-4F06-A854-988037666B4B}"/>
                </a:ext>
              </a:extLst>
            </p:cNvPr>
            <p:cNvSpPr/>
            <p:nvPr/>
          </p:nvSpPr>
          <p:spPr>
            <a:xfrm>
              <a:off x="307996" y="3643577"/>
              <a:ext cx="269013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zh-CN" altLang="en-US" sz="2000" kern="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   引入随体导数概念：</a:t>
              </a:r>
              <a:endParaRPr kumimoji="1"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  <a:p>
              <a:r>
                <a:rPr kumimoji="1" lang="zh-CN" altLang="en-US" sz="2000" kern="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（</a:t>
              </a:r>
              <a:r>
                <a:rPr kumimoji="1" lang="en-US" altLang="zh-CN" sz="2000" kern="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substantial derivative</a:t>
              </a:r>
              <a:r>
                <a:rPr kumimoji="1" lang="zh-CN" altLang="en-US" sz="2000" kern="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）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6C5F1142-BE4B-4D3F-BDB1-F99007623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3898" y="3636968"/>
              <a:ext cx="592183" cy="60089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F1E87550-943F-4AC2-8F74-D704097BA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57444" y="3690983"/>
              <a:ext cx="307200" cy="57600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40C24289-2832-440B-A641-F9C9A02D4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38002" y="3636983"/>
              <a:ext cx="2579656" cy="68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1933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4855B-70F6-41E2-9D91-F43BF8409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30887"/>
          </a:xfrm>
        </p:spPr>
        <p:txBody>
          <a:bodyPr/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例：垂直平板间的不可压缩牛顿流体定常流动分析</a:t>
            </a:r>
            <a:endParaRPr 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D492C3-AAE3-498C-855F-D1973E20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1846217" cy="48071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D36516-6F04-4B2F-901D-5735A6D5A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037055"/>
            <a:ext cx="2737311" cy="612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FAAB8A6-FC95-430A-9FE8-5E29B515A87A}"/>
              </a:ext>
            </a:extLst>
          </p:cNvPr>
          <p:cNvSpPr/>
          <p:nvPr/>
        </p:nvSpPr>
        <p:spPr>
          <a:xfrm>
            <a:off x="2294782" y="1143000"/>
            <a:ext cx="25651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求解不可压缩</a:t>
            </a:r>
            <a:r>
              <a:rPr kumimoji="1"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NS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方程</a:t>
            </a:r>
            <a:endParaRPr 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3E787A-164E-4EA4-9BF8-1387C6B27CDF}"/>
              </a:ext>
            </a:extLst>
          </p:cNvPr>
          <p:cNvPicPr/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803341"/>
            <a:ext cx="4958715" cy="191579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111558A-963C-487F-B592-2A751C43FC33}"/>
              </a:ext>
            </a:extLst>
          </p:cNvPr>
          <p:cNvSpPr/>
          <p:nvPr/>
        </p:nvSpPr>
        <p:spPr>
          <a:xfrm>
            <a:off x="2438400" y="2133600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各项表达式</a:t>
            </a:r>
            <a:endParaRPr 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6A82B8-DA6E-4734-AC3F-5328A16C0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2971799"/>
            <a:ext cx="373248" cy="64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ABE4379-9402-4D41-811F-A7DF24313544}"/>
              </a:ext>
            </a:extLst>
          </p:cNvPr>
          <p:cNvSpPr/>
          <p:nvPr/>
        </p:nvSpPr>
        <p:spPr>
          <a:xfrm>
            <a:off x="8755248" y="3069231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为常数</a:t>
            </a:r>
            <a:endParaRPr lang="en-US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797C3A-C43D-46AA-9DE9-48070165A0A2}"/>
              </a:ext>
            </a:extLst>
          </p:cNvPr>
          <p:cNvPicPr/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762017"/>
            <a:ext cx="1997710" cy="65849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1670B09-D441-4FA1-86EB-84E358AF5AE4}"/>
              </a:ext>
            </a:extLst>
          </p:cNvPr>
          <p:cNvSpPr/>
          <p:nvPr/>
        </p:nvSpPr>
        <p:spPr>
          <a:xfrm>
            <a:off x="7427893" y="3891209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只有在</a:t>
            </a:r>
            <a:r>
              <a:rPr kumimoji="1" lang="en-US" altLang="zh-CN" sz="2000" i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方向存在速度分量</a:t>
            </a:r>
            <a:endParaRPr lang="en-US" sz="2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8B116C5-7C0E-4CAB-A389-AEE095DE8E9C}"/>
              </a:ext>
            </a:extLst>
          </p:cNvPr>
          <p:cNvPicPr/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876800"/>
            <a:ext cx="3276600" cy="8589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93E7B24-2038-493A-8DAA-A150C90146D4}"/>
              </a:ext>
            </a:extLst>
          </p:cNvPr>
          <p:cNvSpPr/>
          <p:nvPr/>
        </p:nvSpPr>
        <p:spPr>
          <a:xfrm>
            <a:off x="2590800" y="5027900"/>
            <a:ext cx="24384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得到控制方程</a:t>
            </a:r>
            <a:endParaRPr kumimoji="1" lang="en-US" altLang="zh-CN" sz="2000" kern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1" 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(governing equations)</a:t>
            </a:r>
            <a:endParaRPr lang="en-US" sz="2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B17DDE5-6E97-45EB-B02F-F2E354852CB0}"/>
              </a:ext>
            </a:extLst>
          </p:cNvPr>
          <p:cNvSpPr/>
          <p:nvPr/>
        </p:nvSpPr>
        <p:spPr>
          <a:xfrm>
            <a:off x="10134600" y="198120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为什么？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4FA8DE7-CD32-43A4-A166-2C96E093EE6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015" b="36186"/>
          <a:stretch/>
        </p:blipFill>
        <p:spPr>
          <a:xfrm>
            <a:off x="5191878" y="982607"/>
            <a:ext cx="4796037" cy="772018"/>
          </a:xfrm>
          <a:prstGeom prst="rect">
            <a:avLst/>
          </a:prstGeom>
          <a:solidFill>
            <a:srgbClr val="92D050"/>
          </a:solidFill>
          <a:ln w="28575">
            <a:solidFill>
              <a:srgbClr val="FF0000"/>
            </a:solidFill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04034F-31BD-472F-875D-188F81B7969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7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DEB74-0FB5-46DF-9513-C5766CF92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6937"/>
            <a:ext cx="11416713" cy="45461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8AC02C-356D-4D8B-B28F-8B90F8A993EB}"/>
              </a:ext>
            </a:extLst>
          </p:cNvPr>
          <p:cNvSpPr/>
          <p:nvPr/>
        </p:nvSpPr>
        <p:spPr>
          <a:xfrm>
            <a:off x="685800" y="1066800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</a:t>
            </a:r>
            <a:r>
              <a:rPr kumimoji="1" lang="en-US" altLang="zh-CN" sz="2000" i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积分一次，得到</a:t>
            </a:r>
            <a:endParaRPr kumimoji="1" lang="en-US" altLang="zh-CN" sz="2000" kern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0BEAC5-4E7C-4804-B267-8BCAFEF73939}"/>
              </a:ext>
            </a:extLst>
          </p:cNvPr>
          <p:cNvPicPr/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219200"/>
            <a:ext cx="3129915" cy="6915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6FEA3C9-4886-417D-9FD7-4134C89A2974}"/>
              </a:ext>
            </a:extLst>
          </p:cNvPr>
          <p:cNvSpPr/>
          <p:nvPr/>
        </p:nvSpPr>
        <p:spPr>
          <a:xfrm>
            <a:off x="685800" y="2209800"/>
            <a:ext cx="2606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再对</a:t>
            </a:r>
            <a:r>
              <a:rPr kumimoji="1" lang="en-US" altLang="zh-CN" sz="2000" i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积分一次，得到</a:t>
            </a:r>
            <a:endParaRPr kumimoji="1" lang="en-US" altLang="zh-CN" sz="2000" kern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F680D1-48F9-4068-8C5A-5226FAE65B29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05318"/>
            <a:ext cx="3804285" cy="84899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9D8B16D-F1E2-4D5A-A38E-46CE0D6CFBB7}"/>
                  </a:ext>
                </a:extLst>
              </p:cNvPr>
              <p:cNvSpPr/>
              <p:nvPr/>
            </p:nvSpPr>
            <p:spPr>
              <a:xfrm>
                <a:off x="3657600" y="3334871"/>
                <a:ext cx="3544304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以及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0" baseline="-2500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9D8B16D-F1E2-4D5A-A38E-46CE0D6CFB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3334871"/>
                <a:ext cx="3544304" cy="39126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060E755B-4DA3-4F96-BC0D-170F95BF6120}"/>
              </a:ext>
            </a:extLst>
          </p:cNvPr>
          <p:cNvSpPr/>
          <p:nvPr/>
        </p:nvSpPr>
        <p:spPr>
          <a:xfrm>
            <a:off x="582200" y="3323524"/>
            <a:ext cx="98026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利用平板上的两个边界条件                                                    </a:t>
            </a:r>
            <a:r>
              <a:rPr kumimoji="1" lang="zh-CN" altLang="en-US" sz="2000" kern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，可以确定两个积分常数，</a:t>
            </a:r>
            <a:endParaRPr kumimoji="1" lang="en-US" altLang="zh-CN" sz="2000" kern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C29770F-81CE-4F23-80CF-B933B6B35481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867" y="3967872"/>
            <a:ext cx="4331201" cy="7565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23DEDC3-7FFA-46E6-8237-486AD667BA74}"/>
              </a:ext>
            </a:extLst>
          </p:cNvPr>
          <p:cNvSpPr/>
          <p:nvPr/>
        </p:nvSpPr>
        <p:spPr>
          <a:xfrm>
            <a:off x="474314" y="4848115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最终的速度表达式为</a:t>
            </a:r>
            <a:endParaRPr kumimoji="1" lang="en-US" altLang="zh-CN" sz="2000" kern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64B3E29-FC1D-49AF-A184-01182F2A4EED}"/>
              </a:ext>
            </a:extLst>
          </p:cNvPr>
          <p:cNvPicPr/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712" y="4812766"/>
            <a:ext cx="4663888" cy="153599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3C06FFD-C87C-418A-BF6C-A790BD4201E1}"/>
              </a:ext>
            </a:extLst>
          </p:cNvPr>
          <p:cNvSpPr/>
          <p:nvPr/>
        </p:nvSpPr>
        <p:spPr>
          <a:xfrm>
            <a:off x="8610600" y="4959082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两个速度的线性叠加！</a:t>
            </a:r>
            <a:endParaRPr kumimoji="1" lang="en-US" altLang="zh-CN" sz="2000" kern="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为什么？</a:t>
            </a:r>
            <a:endParaRPr kumimoji="1" lang="en-US" altLang="zh-CN" sz="2000" kern="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D07BB6E-5D14-459B-9F4B-5626377CEA48}"/>
              </a:ext>
            </a:extLst>
          </p:cNvPr>
          <p:cNvPicPr/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152" y="360214"/>
            <a:ext cx="3276600" cy="8589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6537B3-09BD-4C3F-ACFF-40551A30ED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1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2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46CA4-72ED-4607-972C-1C48ADDC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97C8DD-1A70-40EF-8269-357EF2FC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066800"/>
            <a:ext cx="6466451" cy="486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1702493-AD11-4795-A70B-CD748408D080}"/>
              </a:ext>
            </a:extLst>
          </p:cNvPr>
          <p:cNvSpPr/>
          <p:nvPr/>
        </p:nvSpPr>
        <p:spPr>
          <a:xfrm>
            <a:off x="4876800" y="6081301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不同运动速度的</a:t>
            </a:r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线性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叠加</a:t>
            </a:r>
            <a:endParaRPr kumimoji="1" lang="en-US" altLang="zh-CN" sz="2000" kern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26D0A1-1390-4C49-B7B6-D9E1CE1B4DD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57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BACA5E89-D871-4B11-B08F-8D337CD91B0C}"/>
              </a:ext>
            </a:extLst>
          </p:cNvPr>
          <p:cNvSpPr/>
          <p:nvPr/>
        </p:nvSpPr>
        <p:spPr>
          <a:xfrm>
            <a:off x="228600" y="190500"/>
            <a:ext cx="10972800" cy="55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5.</a:t>
            </a: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理想流体流动和量纲分析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2B71FCE-4496-4D83-A27C-FA7933AB6EFC}"/>
              </a:ext>
            </a:extLst>
          </p:cNvPr>
          <p:cNvSpPr/>
          <p:nvPr/>
        </p:nvSpPr>
        <p:spPr>
          <a:xfrm>
            <a:off x="601801" y="4038128"/>
            <a:ext cx="634019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达朗贝尔佯谬 </a:t>
            </a:r>
            <a:r>
              <a:rPr lang="en-US" altLang="zh-CN" sz="2000" b="1" dirty="0"/>
              <a:t>(</a:t>
            </a:r>
            <a:r>
              <a:rPr lang="en-US" sz="2000" b="1" dirty="0" err="1"/>
              <a:t>d‘Alembert’s</a:t>
            </a:r>
            <a:r>
              <a:rPr lang="en-US" sz="2000" b="1" dirty="0"/>
              <a:t> Paradox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1752</a:t>
            </a:r>
            <a:r>
              <a:rPr lang="en-US" sz="2000" b="1" dirty="0"/>
              <a:t>):</a:t>
            </a:r>
          </a:p>
          <a:p>
            <a:endParaRPr kumimoji="1" lang="en-US" altLang="zh-CN" sz="2000" b="1" kern="0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kumimoji="1" lang="zh-CN" altLang="en-US" sz="2000" b="1" kern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在均匀流场里任何形状的物体受力为零！</a:t>
            </a:r>
            <a:endParaRPr kumimoji="1" lang="en-US" altLang="zh-CN" sz="2000" b="1" kern="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kumimoji="1" lang="en-US" altLang="zh-CN" sz="2000" b="1" kern="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kumimoji="1" lang="zh-CN" altLang="en-US" sz="2000" b="1" kern="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这个结论导致每个人都反应过度，从而拒绝无黏流理论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53E2DE-6C5D-41DE-9889-015039CC2F22}"/>
              </a:ext>
            </a:extLst>
          </p:cNvPr>
          <p:cNvSpPr/>
          <p:nvPr/>
        </p:nvSpPr>
        <p:spPr>
          <a:xfrm>
            <a:off x="533400" y="1134148"/>
            <a:ext cx="4713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理想流体 </a:t>
            </a:r>
            <a:r>
              <a:rPr kumimoji="1" lang="en-US" altLang="zh-CN" sz="24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(inviscid fluid)</a:t>
            </a:r>
            <a:r>
              <a:rPr kumimoji="1" lang="zh-CN" altLang="en-US" sz="24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：黏度为</a:t>
            </a:r>
            <a:r>
              <a:rPr kumimoji="1" lang="en-US" altLang="zh-CN" sz="24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</a:t>
            </a:r>
            <a:endParaRPr 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175AE68-87D4-472C-A402-BD8FEF951968}"/>
              </a:ext>
            </a:extLst>
          </p:cNvPr>
          <p:cNvSpPr/>
          <p:nvPr/>
        </p:nvSpPr>
        <p:spPr>
          <a:xfrm>
            <a:off x="8610600" y="4018817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kern="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法国数学家达朗贝尔</a:t>
            </a:r>
            <a:endParaRPr kumimoji="1" lang="en-US" altLang="zh-CN" kern="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kern="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kern="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1717-1783</a:t>
            </a:r>
            <a:r>
              <a:rPr kumimoji="1" lang="zh-CN" altLang="en-US" kern="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\begin{figure}&#10;\epsfysize =1.75in&#10;\centerline{\epsffile{Chapter04/tube.eps}}&#10;\end{figure}">
            <a:extLst>
              <a:ext uri="{FF2B5EF4-FFF2-40B4-BE49-F238E27FC236}">
                <a16:creationId xmlns:a16="http://schemas.microsoft.com/office/drawing/2014/main" id="{8E55FEC7-4A06-446A-A4BB-488284026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58674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8A93122-2BB1-4DFD-ACDF-693E0CF08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1166507"/>
            <a:ext cx="20955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9FB3EF-5F0A-4DC5-A081-99C82AB87F5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3BC281-831A-4D46-A6A6-14C19E55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C2419CE-707D-491B-8DD8-A8FE19DD4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5" y="1219200"/>
            <a:ext cx="6365219" cy="26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6">
            <a:extLst>
              <a:ext uri="{FF2B5EF4-FFF2-40B4-BE49-F238E27FC236}">
                <a16:creationId xmlns:a16="http://schemas.microsoft.com/office/drawing/2014/main" id="{1520A034-2A3A-4AF1-B66B-3FEDF40D6796}"/>
              </a:ext>
            </a:extLst>
          </p:cNvPr>
          <p:cNvSpPr>
            <a:spLocks noChangeAspect="1"/>
          </p:cNvSpPr>
          <p:nvPr/>
        </p:nvSpPr>
        <p:spPr>
          <a:xfrm>
            <a:off x="8077210" y="990600"/>
            <a:ext cx="2647341" cy="363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AB5A266-D398-48FB-AF84-560C42AC3EE0}"/>
              </a:ext>
            </a:extLst>
          </p:cNvPr>
          <p:cNvSpPr txBox="1"/>
          <p:nvPr/>
        </p:nvSpPr>
        <p:spPr>
          <a:xfrm>
            <a:off x="8153400" y="4800600"/>
            <a:ext cx="2971800" cy="777225"/>
          </a:xfrm>
          <a:prstGeom prst="rect">
            <a:avLst/>
          </a:prstGeom>
        </p:spPr>
        <p:txBody>
          <a:bodyPr vert="horz" wrap="square" lIns="0" tIns="87337" rIns="0" bIns="0" rtlCol="0">
            <a:spAutoFit/>
          </a:bodyPr>
          <a:lstStyle/>
          <a:p>
            <a:pPr marL="11723">
              <a:spcBef>
                <a:spcPts val="688"/>
              </a:spcBef>
              <a:tabLst>
                <a:tab pos="294257" algn="l"/>
                <a:tab pos="996486" algn="l"/>
              </a:tabLst>
            </a:pPr>
            <a:r>
              <a:rPr sz="2215" b="1" u="sng" spc="-22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黑体" panose="02010609060101010101" pitchFamily="49" charset="-122"/>
                <a:cs typeface="华文中宋"/>
              </a:rPr>
              <a:t>普</a:t>
            </a:r>
            <a:r>
              <a:rPr sz="2215" b="1" spc="-2220" dirty="0">
                <a:solidFill>
                  <a:srgbClr val="0000FF"/>
                </a:solidFill>
                <a:latin typeface="黑体" panose="02010609060101010101" pitchFamily="49" charset="-122"/>
                <a:cs typeface="华文中宋"/>
              </a:rPr>
              <a:t>	</a:t>
            </a:r>
            <a:r>
              <a:rPr sz="2215" b="1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黑体" panose="02010609060101010101" pitchFamily="49" charset="-122"/>
                <a:cs typeface="华文中宋"/>
              </a:rPr>
              <a:t>朗</a:t>
            </a:r>
            <a:r>
              <a:rPr sz="2215" b="1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黑体" panose="02010609060101010101" pitchFamily="49" charset="-122"/>
                <a:cs typeface="华文中宋"/>
              </a:rPr>
              <a:t>特</a:t>
            </a:r>
            <a:r>
              <a:rPr sz="2215" b="1" spc="-5" dirty="0">
                <a:solidFill>
                  <a:srgbClr val="0000FF"/>
                </a:solidFill>
                <a:latin typeface="黑体" panose="02010609060101010101" pitchFamily="49" charset="-122"/>
                <a:cs typeface="华文中宋"/>
              </a:rPr>
              <a:t>	</a:t>
            </a:r>
            <a:r>
              <a:rPr sz="1846" b="1" dirty="0">
                <a:latin typeface="Times New Roman"/>
                <a:cs typeface="Times New Roman"/>
              </a:rPr>
              <a:t>(</a:t>
            </a:r>
            <a:r>
              <a:rPr sz="1846" dirty="0">
                <a:latin typeface="黑体" panose="02010609060101010101" pitchFamily="49" charset="-122"/>
                <a:cs typeface="华文中宋"/>
              </a:rPr>
              <a:t>德国</a:t>
            </a:r>
            <a:r>
              <a:rPr sz="1846" b="1" dirty="0">
                <a:latin typeface="Times New Roman"/>
                <a:cs typeface="Times New Roman"/>
              </a:rPr>
              <a:t>)</a:t>
            </a:r>
            <a:endParaRPr sz="1846" dirty="0">
              <a:latin typeface="Times New Roman"/>
              <a:cs typeface="Times New Roman"/>
            </a:endParaRPr>
          </a:p>
          <a:p>
            <a:pPr marL="11723">
              <a:spcBef>
                <a:spcPts val="503"/>
              </a:spcBef>
            </a:pPr>
            <a:r>
              <a:rPr sz="1846" dirty="0">
                <a:latin typeface="Times New Roman"/>
                <a:cs typeface="Times New Roman"/>
              </a:rPr>
              <a:t>L</a:t>
            </a:r>
            <a:r>
              <a:rPr lang="en-US" altLang="zh-CN" sz="1846" dirty="0">
                <a:latin typeface="Times New Roman"/>
                <a:cs typeface="Times New Roman"/>
              </a:rPr>
              <a:t>udwig</a:t>
            </a:r>
            <a:r>
              <a:rPr sz="1846" dirty="0">
                <a:latin typeface="Times New Roman"/>
                <a:cs typeface="Times New Roman"/>
              </a:rPr>
              <a:t> Prandtl,</a:t>
            </a:r>
            <a:r>
              <a:rPr sz="1846" spc="-74" dirty="0">
                <a:latin typeface="Times New Roman"/>
                <a:cs typeface="Times New Roman"/>
              </a:rPr>
              <a:t> </a:t>
            </a:r>
            <a:r>
              <a:rPr sz="1846" dirty="0">
                <a:latin typeface="Times New Roman"/>
                <a:cs typeface="Times New Roman"/>
              </a:rPr>
              <a:t>1875</a:t>
            </a:r>
            <a:r>
              <a:rPr sz="1846" dirty="0">
                <a:latin typeface="黑体" panose="02010609060101010101" pitchFamily="49" charset="-122"/>
                <a:cs typeface="宋体"/>
              </a:rPr>
              <a:t>－</a:t>
            </a:r>
            <a:r>
              <a:rPr sz="1846" dirty="0">
                <a:latin typeface="Times New Roman"/>
                <a:cs typeface="Times New Roman"/>
              </a:rPr>
              <a:t>1953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27D5C9-AEFC-4DE0-A380-9C5E6CEF8C25}"/>
              </a:ext>
            </a:extLst>
          </p:cNvPr>
          <p:cNvSpPr/>
          <p:nvPr/>
        </p:nvSpPr>
        <p:spPr>
          <a:xfrm>
            <a:off x="838200" y="4450548"/>
            <a:ext cx="54279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25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建立了边界层理论（</a:t>
            </a:r>
            <a:r>
              <a:rPr lang="en-US" altLang="zh-CN" sz="225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boundary layer theory</a:t>
            </a:r>
            <a:r>
              <a:rPr lang="zh-CN" altLang="en-US" sz="225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），解释了阻力 产生的机制。提出混合长度理论， 论述了有限翼展机翼理论。对现代航空工业的发展作出了重要的贡献。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48B546-66F6-47AF-A3EC-6D17550A48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15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CF6DBA-F6F4-425F-BAFC-60A819A15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5293030" cy="39229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1528FB0-CCE9-4F94-8C7C-5C2F974FE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644" y="1209695"/>
            <a:ext cx="2068157" cy="864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7B5497-E6F6-42C6-B568-6B3B39E21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285" y="2799948"/>
            <a:ext cx="5824874" cy="1764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8C5A15A-1E50-485B-A7D7-610303BE2F8B}"/>
              </a:ext>
            </a:extLst>
          </p:cNvPr>
          <p:cNvSpPr/>
          <p:nvPr/>
        </p:nvSpPr>
        <p:spPr>
          <a:xfrm>
            <a:off x="6096000" y="2286000"/>
            <a:ext cx="2765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在流体微元上表示，有</a:t>
            </a:r>
            <a:endParaRPr 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05F6AC-D043-4A41-8A7F-3E13EEA0A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5257800"/>
            <a:ext cx="2523627" cy="756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0A92BCE-EE94-4162-9662-2B5D645CC043}"/>
              </a:ext>
            </a:extLst>
          </p:cNvPr>
          <p:cNvSpPr/>
          <p:nvPr/>
        </p:nvSpPr>
        <p:spPr>
          <a:xfrm>
            <a:off x="6104965" y="4693594"/>
            <a:ext cx="1733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求极限，得到</a:t>
            </a:r>
            <a:endParaRPr lang="en-US" sz="2000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CF7D6BEA-F2E5-45E1-B2F8-51FADACB5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257175"/>
            <a:ext cx="11417300" cy="455613"/>
          </a:xfrm>
        </p:spPr>
        <p:txBody>
          <a:bodyPr/>
          <a:lstStyle/>
          <a:p>
            <a:r>
              <a:rPr lang="zh-CN" altLang="en-US" dirty="0"/>
              <a:t>流体在一点上的旋转</a:t>
            </a:r>
            <a:r>
              <a:rPr lang="en-US" altLang="zh-CN" dirty="0"/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90CFADC-6DF2-4B64-A119-CC4B6D16D94C}"/>
              </a:ext>
            </a:extLst>
          </p:cNvPr>
          <p:cNvSpPr/>
          <p:nvPr/>
        </p:nvSpPr>
        <p:spPr>
          <a:xfrm>
            <a:off x="1447800" y="5090973"/>
            <a:ext cx="31069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平面上流体微元的旋转</a:t>
            </a:r>
            <a:endParaRPr lang="en-US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7A3DB54-3B17-4F13-B5D4-D0AF7346817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65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8C5A15A-1E50-485B-A7D7-610303BE2F8B}"/>
              </a:ext>
            </a:extLst>
          </p:cNvPr>
          <p:cNvSpPr/>
          <p:nvPr/>
        </p:nvSpPr>
        <p:spPr>
          <a:xfrm>
            <a:off x="533400" y="1224636"/>
            <a:ext cx="5416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所有三个平面都可以写出类似的表达式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B6B7ED2-2BF5-40C0-A287-5631068B6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DCB149C-F9B0-4DA3-8EB0-F730C2525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892" y="3122023"/>
            <a:ext cx="2595066" cy="756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E3A4D8-FA4A-4516-B527-77FD97777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143" y="2094890"/>
            <a:ext cx="2381174" cy="792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68ADFF6-58AF-4C84-B106-7FA65552A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562" y="4206868"/>
            <a:ext cx="2361203" cy="756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FE1D4D-2583-4FED-A1E8-566B81350386}"/>
              </a:ext>
            </a:extLst>
          </p:cNvPr>
          <p:cNvSpPr/>
          <p:nvPr/>
        </p:nvSpPr>
        <p:spPr>
          <a:xfrm>
            <a:off x="5223534" y="2362200"/>
            <a:ext cx="59683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个角速度分量构成一点领域内的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角速度矢量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13">
                <a:extLst>
                  <a:ext uri="{FF2B5EF4-FFF2-40B4-BE49-F238E27FC236}">
                    <a16:creationId xmlns:a16="http://schemas.microsoft.com/office/drawing/2014/main" id="{396AFB12-98E4-48E5-9D3E-E2B09207034B}"/>
                  </a:ext>
                </a:extLst>
              </p:cNvPr>
              <p:cNvSpPr txBox="1"/>
              <p:nvPr/>
            </p:nvSpPr>
            <p:spPr bwMode="auto">
              <a:xfrm>
                <a:off x="5578784" y="3315614"/>
                <a:ext cx="5257800" cy="74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𝛚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2400" b="0" i="1" baseline="-250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2400" b="0" i="1" baseline="-250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2400" b="0" i="1" baseline="-250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Object 13">
                <a:extLst>
                  <a:ext uri="{FF2B5EF4-FFF2-40B4-BE49-F238E27FC236}">
                    <a16:creationId xmlns:a16="http://schemas.microsoft.com/office/drawing/2014/main" id="{396AFB12-98E4-48E5-9D3E-E2B092070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78784" y="3315614"/>
                <a:ext cx="5257800" cy="7493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41891FA4-2F20-4484-A8C1-4E46507DAFE8}"/>
              </a:ext>
            </a:extLst>
          </p:cNvPr>
          <p:cNvSpPr/>
          <p:nvPr/>
        </p:nvSpPr>
        <p:spPr>
          <a:xfrm>
            <a:off x="387645" y="1066800"/>
            <a:ext cx="11194755" cy="464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611526D-76E9-4818-B313-FE68DF7F03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30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/>
          <p:nvPr/>
        </p:nvSpPr>
        <p:spPr>
          <a:xfrm>
            <a:off x="1921412" y="838200"/>
            <a:ext cx="8349175" cy="5324969"/>
          </a:xfrm>
          <a:prstGeom prst="rect">
            <a:avLst/>
          </a:prstGeom>
        </p:spPr>
        <p:txBody>
          <a:bodyPr vert="horz" wrap="square" lIns="0" tIns="235634" rIns="0" bIns="0" rtlCol="0">
            <a:spAutoFit/>
          </a:bodyPr>
          <a:lstStyle/>
          <a:p>
            <a:pPr marL="11723">
              <a:spcBef>
                <a:spcPts val="1855"/>
              </a:spcBef>
            </a:pPr>
            <a:r>
              <a:rPr sz="2585" b="1" dirty="0" err="1">
                <a:uFill>
                  <a:solidFill>
                    <a:srgbClr val="000099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流体力</a:t>
            </a:r>
            <a:r>
              <a:rPr sz="2585" b="1" spc="5" dirty="0" err="1">
                <a:uFill>
                  <a:solidFill>
                    <a:srgbClr val="000099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学</a:t>
            </a:r>
            <a:endParaRPr sz="2585" dirty="0">
              <a:latin typeface="黑体" panose="02010609060101010101" pitchFamily="49" charset="-122"/>
              <a:ea typeface="黑体" panose="02010609060101010101" pitchFamily="49" charset="-122"/>
              <a:cs typeface="华文中宋"/>
            </a:endParaRPr>
          </a:p>
          <a:p>
            <a:pPr marL="344081">
              <a:spcBef>
                <a:spcPts val="1380"/>
              </a:spcBef>
            </a:pP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研究流</a:t>
            </a:r>
            <a:r>
              <a:rPr sz="2031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体介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质的特</a:t>
            </a:r>
            <a:r>
              <a:rPr sz="2031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性、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状态和</a:t>
            </a:r>
            <a:r>
              <a:rPr sz="2031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在各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种力的</a:t>
            </a:r>
            <a:r>
              <a:rPr sz="2031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驱动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下发生</a:t>
            </a:r>
            <a:r>
              <a:rPr sz="2031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的流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动以及</a:t>
            </a:r>
            <a:r>
              <a:rPr sz="2031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质量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、</a:t>
            </a:r>
            <a:endParaRPr sz="2031" dirty="0">
              <a:latin typeface="黑体" panose="02010609060101010101" pitchFamily="49" charset="-122"/>
              <a:ea typeface="黑体" panose="02010609060101010101" pitchFamily="49" charset="-122"/>
              <a:cs typeface="华文中宋"/>
            </a:endParaRPr>
          </a:p>
          <a:p>
            <a:pPr marL="344081">
              <a:spcBef>
                <a:spcPts val="1218"/>
              </a:spcBef>
            </a:pPr>
            <a:r>
              <a:rPr sz="2031" spc="-9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动量、能量输运规律的力学分支学</a:t>
            </a:r>
            <a:r>
              <a:rPr sz="2031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科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。</a:t>
            </a:r>
            <a:endParaRPr sz="2031" dirty="0">
              <a:latin typeface="黑体" panose="02010609060101010101" pitchFamily="49" charset="-122"/>
              <a:ea typeface="黑体" panose="02010609060101010101" pitchFamily="49" charset="-122"/>
              <a:cs typeface="华文中宋"/>
            </a:endParaRPr>
          </a:p>
          <a:p>
            <a:pPr marL="376906">
              <a:spcBef>
                <a:spcPts val="1708"/>
              </a:spcBef>
              <a:tabLst>
                <a:tab pos="658267" algn="l"/>
              </a:tabLst>
            </a:pPr>
            <a:r>
              <a:rPr sz="2215" spc="-2215" dirty="0">
                <a:uFill>
                  <a:solidFill>
                    <a:srgbClr val="FF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关</a:t>
            </a:r>
            <a:r>
              <a:rPr sz="2215" spc="-221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	</a:t>
            </a:r>
            <a:r>
              <a:rPr sz="2215" dirty="0">
                <a:uFill>
                  <a:solidFill>
                    <a:srgbClr val="FF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键</a:t>
            </a:r>
            <a:r>
              <a:rPr sz="2215" spc="-5" dirty="0">
                <a:uFill>
                  <a:solidFill>
                    <a:srgbClr val="FF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词</a:t>
            </a:r>
            <a:r>
              <a:rPr sz="221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：</a:t>
            </a:r>
            <a:r>
              <a:rPr sz="2215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 </a:t>
            </a:r>
            <a:r>
              <a:rPr sz="221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流体、黏度；流动、力；</a:t>
            </a:r>
          </a:p>
          <a:p>
            <a:pPr marL="1059206" indent="-316531">
              <a:spcBef>
                <a:spcPts val="1468"/>
              </a:spcBef>
              <a:buFont typeface="Wingdings"/>
              <a:buChar char=""/>
              <a:tabLst>
                <a:tab pos="1059793" algn="l"/>
              </a:tabLst>
            </a:pP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流体的介质特性</a:t>
            </a:r>
            <a:endParaRPr sz="2031" dirty="0">
              <a:latin typeface="黑体" panose="02010609060101010101" pitchFamily="49" charset="-122"/>
              <a:ea typeface="黑体" panose="02010609060101010101" pitchFamily="49" charset="-122"/>
              <a:cs typeface="华文中宋"/>
            </a:endParaRPr>
          </a:p>
          <a:p>
            <a:pPr marL="1059206" indent="-316531">
              <a:spcBef>
                <a:spcPts val="1218"/>
              </a:spcBef>
              <a:buFont typeface="Wingdings"/>
              <a:buChar char=""/>
              <a:tabLst>
                <a:tab pos="1059793" algn="l"/>
              </a:tabLst>
            </a:pP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流动所遵循的规律</a:t>
            </a:r>
            <a:endParaRPr sz="2031" dirty="0">
              <a:latin typeface="黑体" panose="02010609060101010101" pitchFamily="49" charset="-122"/>
              <a:ea typeface="黑体" panose="02010609060101010101" pitchFamily="49" charset="-122"/>
              <a:cs typeface="华文中宋"/>
            </a:endParaRPr>
          </a:p>
          <a:p>
            <a:pPr marL="1059206" indent="-316531">
              <a:spcBef>
                <a:spcPts val="1223"/>
              </a:spcBef>
              <a:buFont typeface="Wingdings"/>
              <a:buChar char=""/>
              <a:tabLst>
                <a:tab pos="1059793" algn="l"/>
              </a:tabLst>
            </a:pP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流体与周围物体的相互作用</a:t>
            </a:r>
            <a:endParaRPr sz="2031" dirty="0">
              <a:latin typeface="黑体" panose="02010609060101010101" pitchFamily="49" charset="-122"/>
              <a:ea typeface="黑体" panose="02010609060101010101" pitchFamily="49" charset="-122"/>
              <a:cs typeface="华文中宋"/>
            </a:endParaRPr>
          </a:p>
          <a:p>
            <a:pPr marL="1059206" indent="-316531">
              <a:spcBef>
                <a:spcPts val="1218"/>
              </a:spcBef>
              <a:buFont typeface="Wingdings"/>
              <a:buChar char=""/>
              <a:tabLst>
                <a:tab pos="1059793" algn="l"/>
              </a:tabLst>
            </a:pP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流动带来的质量、动量、能量输运</a:t>
            </a:r>
            <a:r>
              <a:rPr sz="2031" spc="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规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律</a:t>
            </a:r>
            <a:endParaRPr sz="2031" dirty="0">
              <a:latin typeface="黑体" panose="02010609060101010101" pitchFamily="49" charset="-122"/>
              <a:ea typeface="黑体" panose="02010609060101010101" pitchFamily="49" charset="-122"/>
              <a:cs typeface="华文中宋"/>
            </a:endParaRPr>
          </a:p>
          <a:p>
            <a:pPr marL="342322" marR="2590279">
              <a:lnSpc>
                <a:spcPct val="120000"/>
              </a:lnSpc>
              <a:spcBef>
                <a:spcPts val="1089"/>
              </a:spcBef>
            </a:pP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静力</a:t>
            </a:r>
            <a:r>
              <a:rPr sz="2031" spc="-9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学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—“静止”流体的平衡条件</a:t>
            </a:r>
            <a:r>
              <a:rPr sz="2031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、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压力</a:t>
            </a:r>
            <a:r>
              <a:rPr sz="2031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分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布； 运动</a:t>
            </a:r>
            <a:r>
              <a:rPr sz="2031" spc="-9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学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—</a:t>
            </a:r>
            <a:r>
              <a:rPr sz="2031" spc="9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 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流体运动的特征、规律；</a:t>
            </a:r>
            <a:endParaRPr sz="2031" dirty="0">
              <a:latin typeface="黑体" panose="02010609060101010101" pitchFamily="49" charset="-122"/>
              <a:ea typeface="黑体" panose="02010609060101010101" pitchFamily="49" charset="-122"/>
              <a:cs typeface="华文中宋"/>
            </a:endParaRPr>
          </a:p>
          <a:p>
            <a:pPr marL="342322">
              <a:spcBef>
                <a:spcPts val="485"/>
              </a:spcBef>
            </a:pP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动力</a:t>
            </a:r>
            <a:r>
              <a:rPr sz="2031" spc="-9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学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—</a:t>
            </a:r>
            <a:r>
              <a:rPr sz="2031" spc="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 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外力作</a:t>
            </a:r>
            <a:r>
              <a:rPr sz="2031" spc="-9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用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下流体运动规律及固体壁面</a:t>
            </a:r>
            <a:r>
              <a:rPr sz="2031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的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作用</a:t>
            </a:r>
            <a:r>
              <a:rPr sz="2031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力、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阻</a:t>
            </a:r>
            <a:r>
              <a:rPr sz="2031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力</a:t>
            </a:r>
            <a:r>
              <a:rPr sz="2031" spc="-5"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。</a:t>
            </a:r>
            <a:endParaRPr sz="2031" dirty="0">
              <a:latin typeface="黑体" panose="02010609060101010101" pitchFamily="49" charset="-122"/>
              <a:ea typeface="黑体" panose="02010609060101010101" pitchFamily="49" charset="-122"/>
              <a:cs typeface="华文中宋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584B7C2-D20B-4AC3-A7FA-D96CAAF51B56}"/>
              </a:ext>
            </a:extLst>
          </p:cNvPr>
          <p:cNvSpPr txBox="1">
            <a:spLocks/>
          </p:cNvSpPr>
          <p:nvPr/>
        </p:nvSpPr>
        <p:spPr>
          <a:xfrm>
            <a:off x="387645" y="257632"/>
            <a:ext cx="11416713" cy="4546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4" b="1" i="0">
                <a:solidFill>
                  <a:srgbClr val="C00000"/>
                </a:solidFill>
                <a:latin typeface="黑体" panose="02010609060101010101" pitchFamily="49" charset="-122"/>
                <a:ea typeface="+mj-ea"/>
                <a:cs typeface="黑体" panose="02010609060101010101" pitchFamily="49" charset="-122"/>
              </a:defRPr>
            </a:lvl1pPr>
          </a:lstStyle>
          <a:p>
            <a:r>
              <a:rPr lang="en-US" altLang="zh-CN" kern="0" dirty="0">
                <a:ea typeface="黑体" panose="02010609060101010101" pitchFamily="49" charset="-122"/>
              </a:rPr>
              <a:t>1.</a:t>
            </a:r>
            <a:r>
              <a:rPr lang="zh-CN" altLang="en-US" kern="0" dirty="0">
                <a:ea typeface="黑体" panose="02010609060101010101" pitchFamily="49" charset="-122"/>
              </a:rPr>
              <a:t>流体力学的基本概念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4099D1-E78B-4A2D-9A09-CD16FCD126C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AC983-0DD0-4EC1-9F7E-DEBF4BFC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13">
            <a:extLst>
              <a:ext uri="{FF2B5EF4-FFF2-40B4-BE49-F238E27FC236}">
                <a16:creationId xmlns:a16="http://schemas.microsoft.com/office/drawing/2014/main" id="{3DACA7E4-A490-4C9C-891D-4DA1BE6E75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1318053"/>
          <a:ext cx="725487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80880" imgH="177480" progId="Equation.3">
                  <p:embed/>
                </p:oleObj>
              </mc:Choice>
              <mc:Fallback>
                <p:oleObj name="公式" r:id="rId2" imgW="380880" imgH="177480" progId="Equation.3">
                  <p:embed/>
                  <p:pic>
                    <p:nvPicPr>
                      <p:cNvPr id="5" name="Object 13">
                        <a:extLst>
                          <a:ext uri="{FF2B5EF4-FFF2-40B4-BE49-F238E27FC236}">
                            <a16:creationId xmlns:a16="http://schemas.microsoft.com/office/drawing/2014/main" id="{3DACA7E4-A490-4C9C-891D-4DA1BE6E75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318053"/>
                        <a:ext cx="725487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39CC7A9E-B374-472A-AA93-7242371E4406}"/>
              </a:ext>
            </a:extLst>
          </p:cNvPr>
          <p:cNvSpPr/>
          <p:nvPr/>
        </p:nvSpPr>
        <p:spPr>
          <a:xfrm>
            <a:off x="1669022" y="1287860"/>
            <a:ext cx="42771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为流场中速度的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旋度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(vorticity)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3">
                <a:extLst>
                  <a:ext uri="{FF2B5EF4-FFF2-40B4-BE49-F238E27FC236}">
                    <a16:creationId xmlns:a16="http://schemas.microsoft.com/office/drawing/2014/main" id="{F336D6C8-1AB1-4269-9A98-472E2033FB1C}"/>
                  </a:ext>
                </a:extLst>
              </p:cNvPr>
              <p:cNvSpPr txBox="1"/>
              <p:nvPr/>
            </p:nvSpPr>
            <p:spPr bwMode="auto">
              <a:xfrm>
                <a:off x="762000" y="2209800"/>
                <a:ext cx="4876800" cy="1547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𝛚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Object 13">
                <a:extLst>
                  <a:ext uri="{FF2B5EF4-FFF2-40B4-BE49-F238E27FC236}">
                    <a16:creationId xmlns:a16="http://schemas.microsoft.com/office/drawing/2014/main" id="{F336D6C8-1AB1-4269-9A98-472E2033F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2209800"/>
                <a:ext cx="4876800" cy="1547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B75343F9-DB30-4881-96F1-693A2B84E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645" y="4224464"/>
            <a:ext cx="7132426" cy="936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6208B178-E114-4F2F-B66D-1CA70B2892C2}"/>
              </a:ext>
            </a:extLst>
          </p:cNvPr>
          <p:cNvSpPr/>
          <p:nvPr/>
        </p:nvSpPr>
        <p:spPr>
          <a:xfrm>
            <a:off x="3733800" y="5542585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称为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流动无旋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88FE6A4-C099-4001-8CCF-C21C3C7973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5593418"/>
            <a:ext cx="1492361" cy="360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7C1A83C-64E1-4F6D-8636-2F7145588258}"/>
              </a:ext>
            </a:extLst>
          </p:cNvPr>
          <p:cNvSpPr/>
          <p:nvPr/>
        </p:nvSpPr>
        <p:spPr>
          <a:xfrm>
            <a:off x="8382000" y="2939431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会判断有旋无旋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51079A-74FD-49CC-B55A-1B5C724398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8CAC138-A6C8-426C-A9F0-957B150CE24A}"/>
              </a:ext>
            </a:extLst>
          </p:cNvPr>
          <p:cNvSpPr/>
          <p:nvPr/>
        </p:nvSpPr>
        <p:spPr>
          <a:xfrm>
            <a:off x="8305800" y="2895600"/>
            <a:ext cx="2415302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215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7"/>
          <p:cNvSpPr>
            <a:spLocks noChangeArrowheads="1"/>
          </p:cNvSpPr>
          <p:nvPr/>
        </p:nvSpPr>
        <p:spPr bwMode="auto">
          <a:xfrm>
            <a:off x="381000" y="228600"/>
            <a:ext cx="9677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kern="1000" spc="-150" dirty="0">
                <a:ln w="1905"/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800" b="1" kern="1000" spc="-150" dirty="0">
                <a:ln w="1905"/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流函数 </a:t>
            </a:r>
            <a:r>
              <a:rPr lang="en-US" altLang="zh-CN" sz="2800" b="1" kern="1000" spc="-150" dirty="0">
                <a:ln w="1905"/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(stream function)</a:t>
            </a:r>
            <a:endParaRPr lang="en-US" altLang="zh-CN" sz="2800" b="1" kern="1000" spc="-150" dirty="0">
              <a:ln w="1905"/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6F99CB-0811-40A1-960F-1B59DF063EF0}"/>
              </a:ext>
            </a:extLst>
          </p:cNvPr>
          <p:cNvSpPr/>
          <p:nvPr/>
        </p:nvSpPr>
        <p:spPr>
          <a:xfrm>
            <a:off x="685800" y="1784138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二维不可压缩流动：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C8BF9E-81FB-407B-9B60-24AB0F62000D}"/>
              </a:ext>
            </a:extLst>
          </p:cNvPr>
          <p:cNvSpPr/>
          <p:nvPr/>
        </p:nvSpPr>
        <p:spPr>
          <a:xfrm>
            <a:off x="609600" y="2693305"/>
            <a:ext cx="2557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引入一个函数使得：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5940BB-9076-4505-9FAC-B1E2BB31A5A9}"/>
              </a:ext>
            </a:extLst>
          </p:cNvPr>
          <p:cNvSpPr/>
          <p:nvPr/>
        </p:nvSpPr>
        <p:spPr>
          <a:xfrm>
            <a:off x="592558" y="3611918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对比上面两个方程，得到：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3403C4-F9A1-490F-831B-3ACD363EB797}"/>
              </a:ext>
            </a:extLst>
          </p:cNvPr>
          <p:cNvSpPr/>
          <p:nvPr/>
        </p:nvSpPr>
        <p:spPr>
          <a:xfrm>
            <a:off x="3740516" y="4420862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即速度表达为</a:t>
            </a:r>
            <a:endParaRPr lang="en-US" sz="20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CFF11AC-582E-42E6-A1B0-3F1A71253796}"/>
                  </a:ext>
                </a:extLst>
              </p:cNvPr>
              <p:cNvSpPr/>
              <p:nvPr/>
            </p:nvSpPr>
            <p:spPr>
              <a:xfrm>
                <a:off x="698903" y="5496510"/>
                <a:ext cx="35410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称为流函数   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CFF11AC-582E-42E6-A1B0-3F1A71253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03" y="5496510"/>
                <a:ext cx="3541098" cy="400110"/>
              </a:xfrm>
              <a:prstGeom prst="rect">
                <a:avLst/>
              </a:prstGeom>
              <a:blipFill>
                <a:blip r:embed="rId3"/>
                <a:stretch>
                  <a:fillRect l="-1893" t="-10769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2E6AE13-8D1F-4F67-9094-188BC11D6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571" y="875223"/>
            <a:ext cx="4817327" cy="836341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91920D40-A1C4-4301-B1F0-8A0B0FBC5AC2}"/>
              </a:ext>
            </a:extLst>
          </p:cNvPr>
          <p:cNvSpPr/>
          <p:nvPr/>
        </p:nvSpPr>
        <p:spPr>
          <a:xfrm>
            <a:off x="696182" y="1153388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连续性方程：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3A12DB-7242-4B29-973B-054F397C5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0330" y="1657572"/>
            <a:ext cx="1885743" cy="8361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D914FC2-897A-4A8C-99E9-A7C6F64CA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1945" y="2537358"/>
            <a:ext cx="3424927" cy="96215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8D2A33C-C5E2-439F-B476-E34C08BBF6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353" y="4041114"/>
            <a:ext cx="3232841" cy="115960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C8158EB-D8E2-4464-B3B6-522156E1D1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2234" y="4033735"/>
            <a:ext cx="2542788" cy="110127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96BA863-7B4B-4E0B-A56D-41F576F60408}"/>
              </a:ext>
            </a:extLst>
          </p:cNvPr>
          <p:cNvSpPr/>
          <p:nvPr/>
        </p:nvSpPr>
        <p:spPr>
          <a:xfrm>
            <a:off x="665040" y="6098204"/>
            <a:ext cx="5083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流函数将两个变量用一个高阶函数代替  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3CA61065-1EDF-467B-BE9E-1F77A319C355}"/>
              </a:ext>
            </a:extLst>
          </p:cNvPr>
          <p:cNvSpPr/>
          <p:nvPr/>
        </p:nvSpPr>
        <p:spPr>
          <a:xfrm>
            <a:off x="8839200" y="971066"/>
            <a:ext cx="2276152" cy="30020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E21A7787-70B4-4D24-BA60-95DCF31BCB1C}"/>
              </a:ext>
            </a:extLst>
          </p:cNvPr>
          <p:cNvSpPr txBox="1"/>
          <p:nvPr/>
        </p:nvSpPr>
        <p:spPr>
          <a:xfrm>
            <a:off x="8534400" y="4176022"/>
            <a:ext cx="3405554" cy="2016169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31653">
              <a:lnSpc>
                <a:spcPts val="2520"/>
              </a:lnSpc>
              <a:spcBef>
                <a:spcPts val="92"/>
              </a:spcBef>
            </a:pPr>
            <a:r>
              <a:rPr sz="2215" b="1" u="sng" spc="-55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15" b="1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黑体" panose="02010609060101010101" pitchFamily="49" charset="-122"/>
                <a:cs typeface="华文中宋"/>
              </a:rPr>
              <a:t>拉格朗</a:t>
            </a:r>
            <a:r>
              <a:rPr sz="2215" b="1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黑体" panose="02010609060101010101" pitchFamily="49" charset="-122"/>
                <a:cs typeface="华文中宋"/>
              </a:rPr>
              <a:t>日</a:t>
            </a:r>
            <a:r>
              <a:rPr sz="2215" b="1" dirty="0">
                <a:latin typeface="Times New Roman"/>
                <a:cs typeface="Times New Roman"/>
              </a:rPr>
              <a:t>(</a:t>
            </a:r>
            <a:r>
              <a:rPr sz="2215" b="1" spc="-5" dirty="0">
                <a:latin typeface="黑体" panose="02010609060101010101" pitchFamily="49" charset="-122"/>
                <a:cs typeface="华文中宋"/>
              </a:rPr>
              <a:t>法国）</a:t>
            </a:r>
            <a:endParaRPr sz="2215" dirty="0">
              <a:latin typeface="黑体" panose="02010609060101010101" pitchFamily="49" charset="-122"/>
              <a:cs typeface="华文中宋"/>
            </a:endParaRPr>
          </a:p>
          <a:p>
            <a:pPr marL="32239">
              <a:lnSpc>
                <a:spcPts val="2077"/>
              </a:lnSpc>
            </a:pPr>
            <a:r>
              <a:rPr sz="1846" dirty="0">
                <a:latin typeface="Times New Roman"/>
                <a:cs typeface="Times New Roman"/>
              </a:rPr>
              <a:t>(J. L. Lagrange,1736</a:t>
            </a:r>
            <a:r>
              <a:rPr sz="1846" dirty="0">
                <a:latin typeface="华文新魏"/>
                <a:cs typeface="华文新魏"/>
              </a:rPr>
              <a:t>－</a:t>
            </a:r>
            <a:r>
              <a:rPr sz="1846" dirty="0">
                <a:latin typeface="Times New Roman"/>
                <a:cs typeface="Times New Roman"/>
              </a:rPr>
              <a:t>1813</a:t>
            </a:r>
            <a:r>
              <a:rPr sz="1846" spc="-55" dirty="0">
                <a:latin typeface="Times New Roman"/>
                <a:cs typeface="Times New Roman"/>
              </a:rPr>
              <a:t> </a:t>
            </a:r>
            <a:r>
              <a:rPr sz="1846" dirty="0">
                <a:latin typeface="Times New Roman"/>
                <a:cs typeface="Times New Roman"/>
              </a:rPr>
              <a:t>)</a:t>
            </a:r>
          </a:p>
          <a:p>
            <a:pPr marL="11723" marR="4689">
              <a:lnSpc>
                <a:spcPct val="125099"/>
              </a:lnSpc>
              <a:spcBef>
                <a:spcPts val="526"/>
              </a:spcBef>
            </a:pPr>
            <a:r>
              <a:rPr b="1" spc="-5" dirty="0" err="1">
                <a:latin typeface="+mn-ea"/>
                <a:cs typeface="华文中宋"/>
              </a:rPr>
              <a:t>提出</a:t>
            </a:r>
            <a:r>
              <a:rPr b="1" spc="-9" dirty="0" err="1">
                <a:latin typeface="+mn-ea"/>
                <a:cs typeface="华文中宋"/>
              </a:rPr>
              <a:t>新</a:t>
            </a:r>
            <a:r>
              <a:rPr b="1" spc="-5" dirty="0" err="1">
                <a:latin typeface="+mn-ea"/>
                <a:cs typeface="华文中宋"/>
              </a:rPr>
              <a:t>的流体动力学微分方程，使</a:t>
            </a:r>
            <a:r>
              <a:rPr b="1" dirty="0" err="1">
                <a:latin typeface="+mn-ea"/>
                <a:cs typeface="华文中宋"/>
              </a:rPr>
              <a:t>流</a:t>
            </a:r>
            <a:r>
              <a:rPr b="1" spc="-5" dirty="0" err="1">
                <a:latin typeface="+mn-ea"/>
                <a:cs typeface="华文中宋"/>
              </a:rPr>
              <a:t>体动</a:t>
            </a:r>
            <a:r>
              <a:rPr b="1" dirty="0" err="1">
                <a:latin typeface="+mn-ea"/>
                <a:cs typeface="华文中宋"/>
              </a:rPr>
              <a:t>力</a:t>
            </a:r>
            <a:r>
              <a:rPr b="1" spc="-5" dirty="0" err="1">
                <a:latin typeface="+mn-ea"/>
                <a:cs typeface="华文中宋"/>
              </a:rPr>
              <a:t>学的解析方法有了进一步发展，并提出了</a:t>
            </a:r>
            <a:r>
              <a:rPr b="1" dirty="0" err="1">
                <a:latin typeface="+mn-ea"/>
                <a:cs typeface="华文中宋"/>
              </a:rPr>
              <a:t>流</a:t>
            </a:r>
            <a:r>
              <a:rPr b="1" spc="-5" dirty="0" err="1">
                <a:latin typeface="+mn-ea"/>
                <a:cs typeface="华文中宋"/>
              </a:rPr>
              <a:t>函数</a:t>
            </a:r>
            <a:r>
              <a:rPr lang="zh-CN" altLang="en-US" b="1" spc="-5" dirty="0">
                <a:latin typeface="+mn-ea"/>
                <a:cs typeface="华文中宋"/>
              </a:rPr>
              <a:t>和</a:t>
            </a:r>
            <a:r>
              <a:rPr lang="zh-CN" altLang="en-US" b="1" dirty="0">
                <a:latin typeface="+mn-ea"/>
                <a:cs typeface="华文中宋"/>
              </a:rPr>
              <a:t>速度势</a:t>
            </a:r>
            <a:r>
              <a:rPr b="1" dirty="0" err="1">
                <a:latin typeface="+mn-ea"/>
                <a:cs typeface="华文中宋"/>
              </a:rPr>
              <a:t>的</a:t>
            </a:r>
            <a:r>
              <a:rPr b="1" spc="-5" dirty="0" err="1">
                <a:latin typeface="+mn-ea"/>
                <a:cs typeface="华文中宋"/>
              </a:rPr>
              <a:t>概念</a:t>
            </a:r>
            <a:r>
              <a:rPr b="1" spc="-5" dirty="0">
                <a:latin typeface="+mj-ea"/>
                <a:ea typeface="+mj-ea"/>
                <a:cs typeface="华文中宋"/>
              </a:rPr>
              <a:t>。</a:t>
            </a:r>
            <a:endParaRPr b="1" dirty="0">
              <a:latin typeface="+mj-ea"/>
              <a:ea typeface="+mj-ea"/>
              <a:cs typeface="华文中宋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EF7BC56-249C-4DC8-A63A-5B12AE199433}"/>
              </a:ext>
            </a:extLst>
          </p:cNvPr>
          <p:cNvSpPr/>
          <p:nvPr/>
        </p:nvSpPr>
        <p:spPr>
          <a:xfrm>
            <a:off x="607353" y="4033735"/>
            <a:ext cx="7393647" cy="1159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614360A-19E9-481E-81E5-8D08EB93E7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4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7" grpId="0"/>
      <p:bldP spid="20" grpId="0"/>
      <p:bldP spid="21" grpId="0"/>
      <p:bldP spid="14" grpId="0"/>
      <p:bldP spid="15" grpId="0" animBg="1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4855B-70F6-41E2-9D91-F43BF8409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30887"/>
          </a:xfrm>
        </p:spPr>
        <p:txBody>
          <a:bodyPr/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掌握：已知速度场，求流函数</a:t>
            </a:r>
            <a:endParaRPr 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FAAB8A6-FC95-430A-9FE8-5E29B515A87A}"/>
              </a:ext>
            </a:extLst>
          </p:cNvPr>
          <p:cNvSpPr/>
          <p:nvPr/>
        </p:nvSpPr>
        <p:spPr>
          <a:xfrm>
            <a:off x="506102" y="100099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已知速度场</a:t>
            </a:r>
            <a:endParaRPr lang="en-US" sz="2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11558A-963C-487F-B592-2A751C43FC33}"/>
              </a:ext>
            </a:extLst>
          </p:cNvPr>
          <p:cNvSpPr/>
          <p:nvPr/>
        </p:nvSpPr>
        <p:spPr>
          <a:xfrm>
            <a:off x="513936" y="1513518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首先检查是否满足连续性</a:t>
            </a:r>
            <a:endParaRPr lang="en-US" sz="2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ABE4379-9402-4D41-811F-A7DF24313544}"/>
              </a:ext>
            </a:extLst>
          </p:cNvPr>
          <p:cNvSpPr/>
          <p:nvPr/>
        </p:nvSpPr>
        <p:spPr>
          <a:xfrm>
            <a:off x="433266" y="5059732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将上式对</a:t>
            </a:r>
            <a:r>
              <a:rPr kumimoji="1" lang="en-US" altLang="zh-CN" sz="2000" i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求导，有</a:t>
            </a:r>
            <a:endParaRPr lang="en-US" sz="2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1670B09-D441-4FA1-86EB-84E358AF5AE4}"/>
              </a:ext>
            </a:extLst>
          </p:cNvPr>
          <p:cNvSpPr/>
          <p:nvPr/>
        </p:nvSpPr>
        <p:spPr>
          <a:xfrm>
            <a:off x="433718" y="309114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写出方程</a:t>
            </a:r>
            <a:endParaRPr lang="en-US" sz="2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93E7B24-2038-493A-8DAA-A150C90146D4}"/>
              </a:ext>
            </a:extLst>
          </p:cNvPr>
          <p:cNvSpPr/>
          <p:nvPr/>
        </p:nvSpPr>
        <p:spPr>
          <a:xfrm>
            <a:off x="433718" y="4286355"/>
            <a:ext cx="17652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</a:t>
            </a:r>
            <a:r>
              <a:rPr kumimoji="1"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(1)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积分，有</a:t>
            </a:r>
            <a:endParaRPr kumimoji="1" lang="en-US" altLang="zh-CN" sz="2000" kern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8B92F5-0E05-4BAB-90D4-39ADE2A7D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250" y="875161"/>
            <a:ext cx="4192859" cy="5575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52CAFA-EA60-4FBA-BFE1-0971BF24F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393" y="1911849"/>
            <a:ext cx="7538224" cy="8140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C5FD7E3-FACD-4856-9E15-3A9DED904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70" y="2844660"/>
            <a:ext cx="6289288" cy="6802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80B0ADF-6784-476D-8A33-0932A1467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7443" y="3546780"/>
            <a:ext cx="6300000" cy="6118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1B4F1E6-0F52-4AA5-AD8E-B3B3FBB6A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6916" y="4250035"/>
            <a:ext cx="2720898" cy="64677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400AB61-F1B6-4C99-843C-FA85D6F2DE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6916" y="4979542"/>
            <a:ext cx="3122341" cy="66907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1E23859-4449-47C8-AF60-5D8B969769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5749867"/>
            <a:ext cx="2765502" cy="769434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A5D19B8F-AEAD-48EF-AE3F-8BD00C6DE9F7}"/>
              </a:ext>
            </a:extLst>
          </p:cNvPr>
          <p:cNvSpPr/>
          <p:nvPr/>
        </p:nvSpPr>
        <p:spPr>
          <a:xfrm>
            <a:off x="5817226" y="5108548"/>
            <a:ext cx="36904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对比后，必然有  </a:t>
            </a:r>
            <a:r>
              <a:rPr kumimoji="1" lang="en-US" sz="2000" b="1" i="1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f(x)</a:t>
            </a:r>
            <a:r>
              <a:rPr kumimoji="1" lang="en-US" sz="20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constant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6F5E58B-DD7E-4405-AE80-97FA14D71646}"/>
              </a:ext>
            </a:extLst>
          </p:cNvPr>
          <p:cNvSpPr/>
          <p:nvPr/>
        </p:nvSpPr>
        <p:spPr>
          <a:xfrm>
            <a:off x="513936" y="596081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流函数为</a:t>
            </a:r>
            <a:endParaRPr lang="en-US" sz="2000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E518E3A-D15A-493C-8939-C625CA792592}"/>
              </a:ext>
            </a:extLst>
          </p:cNvPr>
          <p:cNvCxnSpPr/>
          <p:nvPr/>
        </p:nvCxnSpPr>
        <p:spPr>
          <a:xfrm>
            <a:off x="2514600" y="6600368"/>
            <a:ext cx="276550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85496F-3D89-4E57-959D-8D2D8B19BA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248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F329C-4943-4EC9-8AE8-837C121F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无旋流动的速度势（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DB3A385-D4C2-4B57-BEFA-2E2DD00CB40C}"/>
              </a:ext>
            </a:extLst>
          </p:cNvPr>
          <p:cNvSpPr/>
          <p:nvPr/>
        </p:nvSpPr>
        <p:spPr>
          <a:xfrm>
            <a:off x="529978" y="1136178"/>
            <a:ext cx="76226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如果一个矢量的旋度为零，那么这个矢量可表达为一个标量的梯度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C158BDC-327B-46CB-BB5D-855573AC9F4A}"/>
                  </a:ext>
                </a:extLst>
              </p:cNvPr>
              <p:cNvSpPr/>
              <p:nvPr/>
            </p:nvSpPr>
            <p:spPr>
              <a:xfrm>
                <a:off x="396662" y="2584211"/>
                <a:ext cx="836639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函数</m:t>
                    </m:r>
                    <m:r>
                      <a:rPr lang="zh-CN" altLang="en-US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𝜙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𝜙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称为</m:t>
                    </m:r>
                  </m:oMath>
                </a14:m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速度势函数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(velocity potential function)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，速度分量</a:t>
                </a:r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可表达为</a:t>
                </a:r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C158BDC-327B-46CB-BB5D-855573AC9F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2" y="2584211"/>
                <a:ext cx="8366393" cy="707886"/>
              </a:xfrm>
              <a:prstGeom prst="rect">
                <a:avLst/>
              </a:prstGeom>
              <a:blipFill>
                <a:blip r:embed="rId2"/>
                <a:stretch>
                  <a:fillRect l="-728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5D779F36-5368-4CBB-B781-44FB051B7964}"/>
              </a:ext>
            </a:extLst>
          </p:cNvPr>
          <p:cNvSpPr/>
          <p:nvPr/>
        </p:nvSpPr>
        <p:spPr>
          <a:xfrm>
            <a:off x="418433" y="1760167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对无旋流动</a:t>
            </a:r>
            <a:endParaRPr lang="en-US" sz="2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AC0918C-2B41-4860-ABC2-80C436C20E45}"/>
              </a:ext>
            </a:extLst>
          </p:cNvPr>
          <p:cNvSpPr/>
          <p:nvPr/>
        </p:nvSpPr>
        <p:spPr>
          <a:xfrm>
            <a:off x="3351792" y="1743564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必然有</a:t>
            </a:r>
            <a:endParaRPr lang="en-US" sz="2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6C2782E-6F9C-4868-B190-C0A053BBF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066" y="1798172"/>
            <a:ext cx="1215290" cy="36289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F9FDFB0-A2E9-47F7-9D3F-E753603C1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899" y="1736193"/>
            <a:ext cx="1036384" cy="410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13">
                <a:extLst>
                  <a:ext uri="{FF2B5EF4-FFF2-40B4-BE49-F238E27FC236}">
                    <a16:creationId xmlns:a16="http://schemas.microsoft.com/office/drawing/2014/main" id="{46F46B78-F0BE-4774-8C1B-5CD61F7A3CC4}"/>
                  </a:ext>
                </a:extLst>
              </p:cNvPr>
              <p:cNvSpPr txBox="1"/>
              <p:nvPr/>
            </p:nvSpPr>
            <p:spPr bwMode="auto">
              <a:xfrm>
                <a:off x="8073056" y="1153909"/>
                <a:ext cx="3936003" cy="1547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𝛚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𝐣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Object 13">
                <a:extLst>
                  <a:ext uri="{FF2B5EF4-FFF2-40B4-BE49-F238E27FC236}">
                    <a16:creationId xmlns:a16="http://schemas.microsoft.com/office/drawing/2014/main" id="{46F46B78-F0BE-4774-8C1B-5CD61F7A3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73056" y="1153909"/>
                <a:ext cx="3936003" cy="1547813"/>
              </a:xfrm>
              <a:prstGeom prst="rect">
                <a:avLst/>
              </a:prstGeom>
              <a:blipFill>
                <a:blip r:embed="rId5"/>
                <a:stretch>
                  <a:fillRect b="-78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1C7B601E-BD51-431B-A48F-BF5C70D6F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1132" y="3341716"/>
            <a:ext cx="3824868" cy="747044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E4C7B215-873C-4DC8-999A-7944DEFAAF0E}"/>
              </a:ext>
            </a:extLst>
          </p:cNvPr>
          <p:cNvSpPr/>
          <p:nvPr/>
        </p:nvSpPr>
        <p:spPr>
          <a:xfrm>
            <a:off x="5674934" y="4505060"/>
            <a:ext cx="38395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对不可压缩流动，连续性方程为 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F07DB3B-EBFE-445D-885D-E8AED1DB7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4567263"/>
            <a:ext cx="1184516" cy="36000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7D8B8570-A23F-4F7D-8470-F336783E463E}"/>
              </a:ext>
            </a:extLst>
          </p:cNvPr>
          <p:cNvSpPr/>
          <p:nvPr/>
        </p:nvSpPr>
        <p:spPr>
          <a:xfrm>
            <a:off x="5674934" y="5306829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因此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008C465-75FE-494C-8986-0CEB52445C4A}"/>
              </a:ext>
            </a:extLst>
          </p:cNvPr>
          <p:cNvSpPr/>
          <p:nvPr/>
        </p:nvSpPr>
        <p:spPr>
          <a:xfrm>
            <a:off x="7324748" y="6106558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势函数满足拉普拉斯方程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B8CEE9-6E84-45B4-877C-B9D66BD421A8}"/>
              </a:ext>
            </a:extLst>
          </p:cNvPr>
          <p:cNvSpPr/>
          <p:nvPr/>
        </p:nvSpPr>
        <p:spPr>
          <a:xfrm>
            <a:off x="421154" y="4502207"/>
            <a:ext cx="44556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速度势函数性质：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只有在无旋流动下存在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对可压缩、非稳态流动也适用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对三维流动适用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7488FDB7-E8F8-4448-9F39-43188B20EE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2466" y="5068954"/>
            <a:ext cx="3270517" cy="89591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0FC1089-79F6-4BE7-A9CE-2E5C63CA64E1}"/>
              </a:ext>
            </a:extLst>
          </p:cNvPr>
          <p:cNvSpPr/>
          <p:nvPr/>
        </p:nvSpPr>
        <p:spPr>
          <a:xfrm>
            <a:off x="387645" y="4343400"/>
            <a:ext cx="10508955" cy="22569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483F66-C696-4F46-AE1E-E058CB20559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23" grpId="0"/>
      <p:bldP spid="26" grpId="0"/>
      <p:bldP spid="27" grpId="0"/>
      <p:bldP spid="2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D5CED84-42DF-4597-B433-17789407F241}"/>
              </a:ext>
            </a:extLst>
          </p:cNvPr>
          <p:cNvSpPr/>
          <p:nvPr/>
        </p:nvSpPr>
        <p:spPr>
          <a:xfrm>
            <a:off x="990600" y="1054008"/>
            <a:ext cx="8153400" cy="16312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流函数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二维稳态不可压缩流动，有黏无黏都存在流函数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流函数为常数对应的各条线是流线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流函数满足连续性方程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对无旋稳态不可压缩流动，流函数满足拉普拉斯方程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711B4B-F174-4A66-87E4-872920072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362199"/>
            <a:ext cx="1149284" cy="324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4AF3758-385E-4DE2-9AB6-23E1F37CC50E}"/>
              </a:ext>
            </a:extLst>
          </p:cNvPr>
          <p:cNvSpPr/>
          <p:nvPr/>
        </p:nvSpPr>
        <p:spPr>
          <a:xfrm>
            <a:off x="1010771" y="2971800"/>
            <a:ext cx="8153400" cy="16312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速度势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只要流动无旋，就存在速度势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速度势的梯度是速度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对稳态不可压缩流动，速度势满足拉普拉斯方程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对稳态不可压缩流动，速度势和流函数正交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6B4E15-A1D4-49F3-94EF-729105EEF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3886200"/>
            <a:ext cx="900001" cy="36000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7582A830-69BC-4848-9578-C3D2F4837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流函数与势函数的性质</a:t>
            </a:r>
            <a:endParaRPr 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9CD46FC-AC0C-4DD3-9B97-C4D31A0C9C1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B8A9A4A-EF96-4B53-AE1B-979D4D0C12E8}"/>
              </a:ext>
            </a:extLst>
          </p:cNvPr>
          <p:cNvSpPr/>
          <p:nvPr/>
        </p:nvSpPr>
        <p:spPr>
          <a:xfrm>
            <a:off x="838200" y="1054008"/>
            <a:ext cx="8534400" cy="3822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16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DB3A385-D4C2-4B57-BEFA-2E2DD00CB40C}"/>
              </a:ext>
            </a:extLst>
          </p:cNvPr>
          <p:cNvSpPr/>
          <p:nvPr/>
        </p:nvSpPr>
        <p:spPr>
          <a:xfrm>
            <a:off x="542091" y="1175212"/>
            <a:ext cx="5314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已知二维流动的速度分布，求流函数和速度势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D779F36-5368-4CBB-B781-44FB051B7964}"/>
              </a:ext>
            </a:extLst>
          </p:cNvPr>
          <p:cNvSpPr/>
          <p:nvPr/>
        </p:nvSpPr>
        <p:spPr>
          <a:xfrm>
            <a:off x="542091" y="2027568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可以检查连续性是否满足</a:t>
            </a:r>
            <a:endParaRPr lang="en-US" sz="20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88B90A3-A8BE-4FD3-94B4-D05B98FB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掌握：求二维流动的流函数和速度势</a:t>
            </a:r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A172058-377E-4226-BD97-2BD228F3A072}"/>
              </a:ext>
            </a:extLst>
          </p:cNvPr>
          <p:cNvSpPr/>
          <p:nvPr/>
        </p:nvSpPr>
        <p:spPr>
          <a:xfrm>
            <a:off x="609600" y="2742030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引入流函数，有</a:t>
            </a:r>
            <a:endParaRPr lang="en-US" sz="2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D16601A-6931-4784-862B-F6DE7EFAAA6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181" y="1231176"/>
            <a:ext cx="2013858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29A9088-C177-4627-AD3C-754C3F39FA3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484" y="1183804"/>
            <a:ext cx="2082166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9137BA1-24AE-4ECF-9A88-10C14C67EC86}"/>
              </a:ext>
            </a:extLst>
          </p:cNvPr>
          <p:cNvPicPr/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8"/>
          <a:stretch/>
        </p:blipFill>
        <p:spPr bwMode="auto">
          <a:xfrm>
            <a:off x="3548042" y="2667000"/>
            <a:ext cx="1824498" cy="658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BF2D446-DAB2-4FDF-9053-09D7424989BF}"/>
              </a:ext>
            </a:extLst>
          </p:cNvPr>
          <p:cNvPicPr/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1"/>
          <a:stretch/>
        </p:blipFill>
        <p:spPr bwMode="auto">
          <a:xfrm>
            <a:off x="6637181" y="2615377"/>
            <a:ext cx="2076924" cy="65341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3C9A624-F97C-40B9-B1C6-EF141608A989}"/>
              </a:ext>
            </a:extLst>
          </p:cNvPr>
          <p:cNvSpPr/>
          <p:nvPr/>
        </p:nvSpPr>
        <p:spPr>
          <a:xfrm>
            <a:off x="5428550" y="2811581"/>
            <a:ext cx="482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9465B7-AA03-496C-9AB5-F20802C91FF1}"/>
              </a:ext>
            </a:extLst>
          </p:cNvPr>
          <p:cNvSpPr/>
          <p:nvPr/>
        </p:nvSpPr>
        <p:spPr>
          <a:xfrm>
            <a:off x="8651040" y="2742030"/>
            <a:ext cx="482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FB7B763-8A7B-49AE-822F-D67C0181052B}"/>
              </a:ext>
            </a:extLst>
          </p:cNvPr>
          <p:cNvSpPr/>
          <p:nvPr/>
        </p:nvSpPr>
        <p:spPr>
          <a:xfrm>
            <a:off x="609600" y="3372484"/>
            <a:ext cx="51860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对方程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积分均可，选择对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进行积分，有</a:t>
            </a:r>
            <a:endParaRPr lang="en-US" sz="20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40E0563-7E13-42DC-A763-F027B6B559C7}"/>
              </a:ext>
            </a:extLst>
          </p:cNvPr>
          <p:cNvSpPr/>
          <p:nvPr/>
        </p:nvSpPr>
        <p:spPr>
          <a:xfrm>
            <a:off x="8544458" y="3429000"/>
            <a:ext cx="482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8A0AB34-4566-4485-9039-2626707DAD99}"/>
              </a:ext>
            </a:extLst>
          </p:cNvPr>
          <p:cNvSpPr/>
          <p:nvPr/>
        </p:nvSpPr>
        <p:spPr>
          <a:xfrm>
            <a:off x="542091" y="4020303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方程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进行微分，有</a:t>
            </a:r>
            <a:endParaRPr lang="en-US" sz="20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68ADCC8-5757-49B9-9040-7471324794B8}"/>
              </a:ext>
            </a:extLst>
          </p:cNvPr>
          <p:cNvPicPr/>
          <p:nvPr/>
        </p:nvPicPr>
        <p:blipFill rotWithShape="1"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2"/>
          <a:stretch/>
        </p:blipFill>
        <p:spPr bwMode="auto">
          <a:xfrm>
            <a:off x="3937771" y="3891110"/>
            <a:ext cx="2237105" cy="65849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C43582B3-C6AC-4587-9249-04F19E6576A7}"/>
              </a:ext>
            </a:extLst>
          </p:cNvPr>
          <p:cNvSpPr/>
          <p:nvPr/>
        </p:nvSpPr>
        <p:spPr>
          <a:xfrm>
            <a:off x="6291944" y="4020303"/>
            <a:ext cx="482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5230924-DB96-4791-A990-79A14D74285F}"/>
              </a:ext>
            </a:extLst>
          </p:cNvPr>
          <p:cNvSpPr/>
          <p:nvPr/>
        </p:nvSpPr>
        <p:spPr>
          <a:xfrm>
            <a:off x="542091" y="4800600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比较方程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，得到</a:t>
            </a:r>
            <a:endParaRPr lang="en-US" sz="20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DE080BE-60C2-4E4A-A73E-AAAFB00364DF}"/>
              </a:ext>
            </a:extLst>
          </p:cNvPr>
          <p:cNvSpPr/>
          <p:nvPr/>
        </p:nvSpPr>
        <p:spPr>
          <a:xfrm>
            <a:off x="7103949" y="414949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这里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A7CAF91-2940-412B-8ABC-D8960F0BC0CD}"/>
                  </a:ext>
                </a:extLst>
              </p:cNvPr>
              <p:cNvSpPr/>
              <p:nvPr/>
            </p:nvSpPr>
            <p:spPr>
              <a:xfrm>
                <a:off x="7801576" y="3990383"/>
                <a:ext cx="1698927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A7CAF91-2940-412B-8ABC-D8960F0B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576" y="3990383"/>
                <a:ext cx="1698927" cy="6298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>
            <a:extLst>
              <a:ext uri="{FF2B5EF4-FFF2-40B4-BE49-F238E27FC236}">
                <a16:creationId xmlns:a16="http://schemas.microsoft.com/office/drawing/2014/main" id="{B68B3C0C-10D6-450B-8130-90483604519D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806415"/>
            <a:ext cx="1820749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A7C4752-D0B3-43C0-BAD7-D87BDBFB97A3}"/>
              </a:ext>
            </a:extLst>
          </p:cNvPr>
          <p:cNvPicPr/>
          <p:nvPr/>
        </p:nvPicPr>
        <p:blipFill>
          <a:blip r:embed="rId10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519772"/>
            <a:ext cx="647700" cy="39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26FB670-3A44-47AD-A75A-AA1A122C2C9E}"/>
              </a:ext>
            </a:extLst>
          </p:cNvPr>
          <p:cNvPicPr/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878" y="5526838"/>
            <a:ext cx="1431290" cy="37020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FF59F68-DEC4-40DD-8CCE-CF82753AD7C3}"/>
              </a:ext>
            </a:extLst>
          </p:cNvPr>
          <p:cNvSpPr/>
          <p:nvPr/>
        </p:nvSpPr>
        <p:spPr>
          <a:xfrm>
            <a:off x="542091" y="548273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对上式积分，得到</a:t>
            </a:r>
            <a:endParaRPr lang="en-US" sz="2000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0AEC20FB-52F3-4609-BFEE-87CE6ACB2CCB}"/>
              </a:ext>
            </a:extLst>
          </p:cNvPr>
          <p:cNvPicPr/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026" y="6167354"/>
            <a:ext cx="2825115" cy="44640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DBB0F29C-2417-4B13-B176-1F21610DD9DD}"/>
              </a:ext>
            </a:extLst>
          </p:cNvPr>
          <p:cNvSpPr/>
          <p:nvPr/>
        </p:nvSpPr>
        <p:spPr>
          <a:xfrm>
            <a:off x="557779" y="6164866"/>
            <a:ext cx="21082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代回方程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，得到</a:t>
            </a:r>
            <a:endParaRPr lang="en-US" sz="20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15369C8-9A0D-402B-BD7F-65722ABE304B}"/>
              </a:ext>
            </a:extLst>
          </p:cNvPr>
          <p:cNvSpPr/>
          <p:nvPr/>
        </p:nvSpPr>
        <p:spPr>
          <a:xfrm>
            <a:off x="7333027" y="5341826"/>
            <a:ext cx="39469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在此式中，常数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无意义，可去除</a:t>
            </a:r>
            <a:endParaRPr lang="en-US" sz="2000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B3006BBC-8B67-47A0-8181-BD114B967520}"/>
              </a:ext>
            </a:extLst>
          </p:cNvPr>
          <p:cNvPicPr/>
          <p:nvPr/>
        </p:nvPicPr>
        <p:blipFill rotWithShape="1"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28"/>
          <a:stretch/>
        </p:blipFill>
        <p:spPr bwMode="auto">
          <a:xfrm>
            <a:off x="5715326" y="3408428"/>
            <a:ext cx="1636059" cy="3811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39DE95E-4AE0-4412-8AE4-DD3902391651}"/>
              </a:ext>
            </a:extLst>
          </p:cNvPr>
          <p:cNvCxnSpPr/>
          <p:nvPr/>
        </p:nvCxnSpPr>
        <p:spPr>
          <a:xfrm flipV="1">
            <a:off x="7391400" y="6500539"/>
            <a:ext cx="3048000" cy="1564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EC31343-2E51-4669-9C44-617C40C97715}"/>
              </a:ext>
            </a:extLst>
          </p:cNvPr>
          <p:cNvSpPr/>
          <p:nvPr/>
        </p:nvSpPr>
        <p:spPr>
          <a:xfrm>
            <a:off x="6645727" y="1113657"/>
            <a:ext cx="364202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</a:t>
            </a:r>
            <a:endParaRPr lang="en-US" sz="2800" i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DB4F183-7CA7-4590-A6B6-EED76F72E65A}"/>
              </a:ext>
            </a:extLst>
          </p:cNvPr>
          <p:cNvSpPr/>
          <p:nvPr/>
        </p:nvSpPr>
        <p:spPr>
          <a:xfrm>
            <a:off x="9299912" y="1108296"/>
            <a:ext cx="343364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</a:t>
            </a:r>
            <a:endParaRPr lang="en-US" sz="2800" i="1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72C18BE-9EC4-4518-81B5-DA02CB033570}"/>
              </a:ext>
            </a:extLst>
          </p:cNvPr>
          <p:cNvSpPr/>
          <p:nvPr/>
        </p:nvSpPr>
        <p:spPr>
          <a:xfrm>
            <a:off x="3209488" y="2753283"/>
            <a:ext cx="338554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</a:t>
            </a:r>
            <a:endParaRPr lang="en-US" sz="2400" i="1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D8F4627-32A9-4F93-B0D4-F36D26EC2204}"/>
              </a:ext>
            </a:extLst>
          </p:cNvPr>
          <p:cNvSpPr/>
          <p:nvPr/>
        </p:nvSpPr>
        <p:spPr>
          <a:xfrm>
            <a:off x="6291944" y="2728457"/>
            <a:ext cx="320922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</a:t>
            </a:r>
            <a:endParaRPr lang="en-US" sz="2400" i="1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2FEDF41-8C45-4A83-97C7-B85A8CCC665C}"/>
              </a:ext>
            </a:extLst>
          </p:cNvPr>
          <p:cNvSpPr/>
          <p:nvPr/>
        </p:nvSpPr>
        <p:spPr>
          <a:xfrm>
            <a:off x="3659642" y="4017951"/>
            <a:ext cx="320922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</a:t>
            </a:r>
            <a:endParaRPr lang="en-US" sz="2400" i="1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E0B0F8B-4A2B-4C6F-939D-032EABAF5400}"/>
              </a:ext>
            </a:extLst>
          </p:cNvPr>
          <p:cNvSpPr/>
          <p:nvPr/>
        </p:nvSpPr>
        <p:spPr>
          <a:xfrm>
            <a:off x="7343961" y="3415425"/>
            <a:ext cx="861133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+ f</a:t>
            </a:r>
            <a:r>
              <a:rPr lang="en-US" sz="2000" i="1" baseline="-25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en-US" sz="2000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A0B89CA5-B984-42C2-ABE8-F38D490253A5}"/>
              </a:ext>
            </a:extLst>
          </p:cNvPr>
          <p:cNvPicPr/>
          <p:nvPr/>
        </p:nvPicPr>
        <p:blipFill rotWithShape="1"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80"/>
          <a:stretch/>
        </p:blipFill>
        <p:spPr bwMode="auto">
          <a:xfrm>
            <a:off x="7609204" y="5877103"/>
            <a:ext cx="2601596" cy="5431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0B379B-7807-4DF2-A9C9-E43403DE89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410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5D779F36-5368-4CBB-B781-44FB051B7964}"/>
              </a:ext>
            </a:extLst>
          </p:cNvPr>
          <p:cNvSpPr/>
          <p:nvPr/>
        </p:nvSpPr>
        <p:spPr>
          <a:xfrm>
            <a:off x="521871" y="1126972"/>
            <a:ext cx="4288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求解速度速之前，先确认是无旋流动</a:t>
            </a:r>
            <a:endParaRPr lang="en-US" sz="20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A172058-377E-4226-BD97-2BD228F3A072}"/>
              </a:ext>
            </a:extLst>
          </p:cNvPr>
          <p:cNvSpPr/>
          <p:nvPr/>
        </p:nvSpPr>
        <p:spPr>
          <a:xfrm>
            <a:off x="565178" y="1872082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引入速度势，有</a:t>
            </a:r>
            <a:endParaRPr lang="en-US" sz="20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FB7B763-8A7B-49AE-822F-D67C0181052B}"/>
              </a:ext>
            </a:extLst>
          </p:cNvPr>
          <p:cNvSpPr/>
          <p:nvPr/>
        </p:nvSpPr>
        <p:spPr>
          <a:xfrm>
            <a:off x="587590" y="3264324"/>
            <a:ext cx="5827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速度势对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进行微分，并等于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方向的速度分量，有</a:t>
            </a:r>
            <a:endParaRPr lang="en-US" sz="20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8A0AB34-4566-4485-9039-2626707DAD99}"/>
              </a:ext>
            </a:extLst>
          </p:cNvPr>
          <p:cNvSpPr/>
          <p:nvPr/>
        </p:nvSpPr>
        <p:spPr>
          <a:xfrm>
            <a:off x="565178" y="2508226"/>
            <a:ext cx="20938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进行积分，有</a:t>
            </a:r>
            <a:endParaRPr lang="en-US" sz="20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5230924-DB96-4791-A990-79A14D74285F}"/>
              </a:ext>
            </a:extLst>
          </p:cNvPr>
          <p:cNvSpPr/>
          <p:nvPr/>
        </p:nvSpPr>
        <p:spPr>
          <a:xfrm>
            <a:off x="577950" y="3938184"/>
            <a:ext cx="52501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对比各项，可得到                                   也就是</a:t>
            </a:r>
            <a:endParaRPr lang="en-US" sz="20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FF59F68-DEC4-40DD-8CCE-CF82753AD7C3}"/>
              </a:ext>
            </a:extLst>
          </p:cNvPr>
          <p:cNvSpPr/>
          <p:nvPr/>
        </p:nvSpPr>
        <p:spPr>
          <a:xfrm>
            <a:off x="589831" y="4815112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最后得到速度势</a:t>
            </a:r>
            <a:endParaRPr lang="en-US" sz="2000" dirty="0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39DE95E-4AE0-4412-8AE4-DD3902391651}"/>
              </a:ext>
            </a:extLst>
          </p:cNvPr>
          <p:cNvCxnSpPr/>
          <p:nvPr/>
        </p:nvCxnSpPr>
        <p:spPr>
          <a:xfrm flipV="1">
            <a:off x="3048000" y="5583721"/>
            <a:ext cx="3048000" cy="1564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BB968D09-ED60-453A-A9ED-5FC4D138A24A}"/>
              </a:ext>
            </a:extLst>
          </p:cNvPr>
          <p:cNvPicPr/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2"/>
          <a:stretch/>
        </p:blipFill>
        <p:spPr bwMode="auto">
          <a:xfrm>
            <a:off x="7315200" y="946710"/>
            <a:ext cx="2055867" cy="71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F37D5E2-1922-4561-9028-FF7A2282551B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072" y="1708533"/>
            <a:ext cx="219329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9A00F76-D108-4E62-A72A-A24607BCF5F1}"/>
              </a:ext>
            </a:extLst>
          </p:cNvPr>
          <p:cNvPicPr/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072" y="2397681"/>
            <a:ext cx="2389505" cy="653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7C52B99-4FCB-45F8-BC07-C961179B7687}"/>
              </a:ext>
            </a:extLst>
          </p:cNvPr>
          <p:cNvPicPr/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905" y="3091750"/>
            <a:ext cx="3434715" cy="71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C98B3208-FDDA-4807-8BB9-644051976DFE}"/>
              </a:ext>
            </a:extLst>
          </p:cNvPr>
          <p:cNvPicPr/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102" y="3780202"/>
            <a:ext cx="1475105" cy="734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FA9224D-B11B-4F6D-AC8C-FAD08B3B9E90}"/>
              </a:ext>
            </a:extLst>
          </p:cNvPr>
          <p:cNvPicPr/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106" y="3825184"/>
            <a:ext cx="1191895" cy="626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1BE7D6C3-0658-4885-B2CA-91B51D598EE2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506" y="4694286"/>
            <a:ext cx="2504682" cy="7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C96F7F76-CB52-4972-8DFD-6B088E664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掌握：求二维流动的流函数和速度势</a:t>
            </a:r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686326-1700-4BAD-A9CD-AFF8DE9805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7896" y="1021902"/>
            <a:ext cx="1897304" cy="62611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5D85168-13E8-4935-B911-2B091C2054AA}"/>
              </a:ext>
            </a:extLst>
          </p:cNvPr>
          <p:cNvSpPr/>
          <p:nvPr/>
        </p:nvSpPr>
        <p:spPr>
          <a:xfrm>
            <a:off x="3429000" y="1788064"/>
            <a:ext cx="338554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</a:t>
            </a:r>
            <a:endParaRPr lang="en-US" sz="2400" i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E292C5F-3510-43A0-9A11-1157322B84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42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58A2B-40BC-4BD6-ABF8-BF540320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44" y="228600"/>
            <a:ext cx="8635999" cy="492443"/>
          </a:xfrm>
        </p:spPr>
        <p:txBody>
          <a:bodyPr/>
          <a:lstStyle/>
          <a:p>
            <a:r>
              <a:rPr lang="zh-CN" altLang="en-US" dirty="0"/>
              <a:t>量纲分析的特点与要求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FE97AB-42E7-4917-B800-8239615658C9}"/>
              </a:ext>
            </a:extLst>
          </p:cNvPr>
          <p:cNvSpPr txBox="1"/>
          <p:nvPr/>
        </p:nvSpPr>
        <p:spPr>
          <a:xfrm>
            <a:off x="762000" y="1243280"/>
            <a:ext cx="903324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zh-CN" altLang="en-US" sz="2000" b="1" dirty="0">
                <a:solidFill>
                  <a:srgbClr val="0000FF"/>
                </a:solidFill>
              </a:rPr>
              <a:t>降低成本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zh-CN" altLang="en-US" sz="2000" b="1" dirty="0">
                <a:solidFill>
                  <a:srgbClr val="0000FF"/>
                </a:solidFill>
              </a:rPr>
              <a:t>帮助思考和计划实验或者理论</a:t>
            </a:r>
            <a:r>
              <a:rPr lang="en-US" altLang="zh-CN" sz="2000" b="1" dirty="0">
                <a:solidFill>
                  <a:srgbClr val="0000FF"/>
                </a:solidFill>
              </a:rPr>
              <a:t>:</a:t>
            </a:r>
            <a:r>
              <a:rPr lang="zh-CN" altLang="en-US" sz="2000" b="1" dirty="0">
                <a:solidFill>
                  <a:srgbClr val="0000FF"/>
                </a:solidFill>
              </a:rPr>
              <a:t>   哪些参数可以忽略、方程如何反映物理本质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zh-CN" altLang="en-US" sz="2000" b="1" dirty="0">
                <a:solidFill>
                  <a:srgbClr val="0000FF"/>
                </a:solidFill>
              </a:rPr>
              <a:t>通过标度律（</a:t>
            </a:r>
            <a:r>
              <a:rPr lang="en-US" altLang="zh-CN" sz="2000" b="1" dirty="0">
                <a:solidFill>
                  <a:srgbClr val="0000FF"/>
                </a:solidFill>
              </a:rPr>
              <a:t>scaling law</a:t>
            </a:r>
            <a:r>
              <a:rPr lang="zh-CN" altLang="en-US" sz="2000" b="1" dirty="0">
                <a:solidFill>
                  <a:srgbClr val="0000FF"/>
                </a:solidFill>
              </a:rPr>
              <a:t>）将实验模型获得的数据推广到实际原型上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endParaRPr lang="en-US" altLang="zh-CN" sz="2000" b="1" dirty="0">
              <a:solidFill>
                <a:srgbClr val="0000FF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量纲分析是一门需要练习的学术能力，也是一门艺术和技巧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F96D8F-AD45-495B-8C31-F4EA6ADE2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328477"/>
            <a:ext cx="10571356" cy="22748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DED2972-4879-41C5-9659-28BBFA6070BE}"/>
              </a:ext>
            </a:extLst>
          </p:cNvPr>
          <p:cNvSpPr/>
          <p:nvPr/>
        </p:nvSpPr>
        <p:spPr>
          <a:xfrm>
            <a:off x="393819" y="5603326"/>
            <a:ext cx="115695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Euler (1765)    Fourier (1822)   Rayleigh (1877)     Buckingham (1914) Pi theorem   /</a:t>
            </a:r>
            <a:r>
              <a:rPr lang="en-US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Vaschy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(1892) /</a:t>
            </a:r>
            <a:r>
              <a:rPr lang="en-US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Riabouchinsky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(1911)</a:t>
            </a:r>
          </a:p>
          <a:p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Bridgman (1922)</a:t>
            </a:r>
          </a:p>
        </p:txBody>
      </p:sp>
    </p:spTree>
    <p:extLst>
      <p:ext uri="{BB962C8B-B14F-4D97-AF65-F5344CB8AC3E}">
        <p14:creationId xmlns:p14="http://schemas.microsoft.com/office/powerpoint/2010/main" val="20981216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F5512-00F9-4762-BF2D-8EE8CE90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70" y="1128697"/>
            <a:ext cx="8635999" cy="430887"/>
          </a:xfrm>
        </p:spPr>
        <p:txBody>
          <a:bodyPr/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量纲和谐原理</a:t>
            </a:r>
            <a:endParaRPr 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B4088D-26F1-46BA-97EE-78D335F266E4}"/>
              </a:ext>
            </a:extLst>
          </p:cNvPr>
          <p:cNvSpPr txBox="1"/>
          <p:nvPr/>
        </p:nvSpPr>
        <p:spPr>
          <a:xfrm>
            <a:off x="2642283" y="1104839"/>
            <a:ext cx="8392041" cy="400110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凡是正确反映物理规律的方程，各项的量纲必然一致，称为量纲和谐原理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80BFF8-FDF8-4B3D-A733-689DAEAAB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955048"/>
            <a:ext cx="4772722" cy="33453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C37D002-C80D-4835-A497-67A3A6669CE7}"/>
              </a:ext>
            </a:extLst>
          </p:cNvPr>
          <p:cNvSpPr/>
          <p:nvPr/>
        </p:nvSpPr>
        <p:spPr>
          <a:xfrm>
            <a:off x="533400" y="1906630"/>
            <a:ext cx="2509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流体力学中的基本量纲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606510A-8AF2-46A7-A0E6-537ACC02C664}"/>
              </a:ext>
            </a:extLst>
          </p:cNvPr>
          <p:cNvSpPr/>
          <p:nvPr/>
        </p:nvSpPr>
        <p:spPr>
          <a:xfrm>
            <a:off x="457200" y="2486760"/>
            <a:ext cx="4548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常用量纲分析方法：瑞利法、白金汉</a:t>
            </a:r>
            <a:r>
              <a:rPr lang="en-US" altLang="zh-CN" b="1" dirty="0">
                <a:solidFill>
                  <a:srgbClr val="FF0000"/>
                </a:solidFill>
              </a:rPr>
              <a:t>Pi</a:t>
            </a:r>
            <a:r>
              <a:rPr lang="zh-CN" altLang="en-US" b="1" dirty="0">
                <a:solidFill>
                  <a:srgbClr val="FF0000"/>
                </a:solidFill>
              </a:rPr>
              <a:t>定量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4C0C03D-CDF1-4C79-A379-187F6C3163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362"/>
          <a:stretch/>
        </p:blipFill>
        <p:spPr>
          <a:xfrm>
            <a:off x="2057400" y="2889574"/>
            <a:ext cx="6742989" cy="371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9731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标题 1">
            <a:extLst>
              <a:ext uri="{FF2B5EF4-FFF2-40B4-BE49-F238E27FC236}">
                <a16:creationId xmlns:a16="http://schemas.microsoft.com/office/drawing/2014/main" id="{C7603351-B015-4A17-8E0F-FD0DBC1CC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8635999" cy="430887"/>
          </a:xfrm>
        </p:spPr>
        <p:txBody>
          <a:bodyPr/>
          <a:lstStyle/>
          <a:p>
            <a:r>
              <a:rPr lang="zh-CN" altLang="en-US" sz="2800" dirty="0"/>
              <a:t>量纲分析法：瑞利法（掌握）</a:t>
            </a:r>
            <a:endParaRPr lang="en-US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51ACAC4-A86A-46D3-93CB-DBAF45608F76}"/>
              </a:ext>
            </a:extLst>
          </p:cNvPr>
          <p:cNvSpPr/>
          <p:nvPr/>
        </p:nvSpPr>
        <p:spPr>
          <a:xfrm>
            <a:off x="533400" y="114300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1.</a:t>
            </a:r>
            <a:r>
              <a:rPr lang="zh-CN" altLang="en-US" sz="2000" b="1" dirty="0">
                <a:solidFill>
                  <a:srgbClr val="0000FF"/>
                </a:solidFill>
              </a:rPr>
              <a:t> 确定影响某一物理过程的影响因素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D4E7714-8025-4CB4-BF73-F6ADE7C4B32E}"/>
                  </a:ext>
                </a:extLst>
              </p:cNvPr>
              <p:cNvSpPr/>
              <p:nvPr/>
            </p:nvSpPr>
            <p:spPr>
              <a:xfrm>
                <a:off x="1600200" y="1676400"/>
                <a:ext cx="272279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D4E7714-8025-4CB4-BF73-F6ADE7C4B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676400"/>
                <a:ext cx="2722797" cy="400110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4CBC413E-163E-4494-A561-B5FBA53E9FEA}"/>
              </a:ext>
            </a:extLst>
          </p:cNvPr>
          <p:cNvSpPr/>
          <p:nvPr/>
        </p:nvSpPr>
        <p:spPr>
          <a:xfrm>
            <a:off x="533400" y="2179022"/>
            <a:ext cx="8635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2.</a:t>
            </a:r>
            <a:r>
              <a:rPr lang="zh-CN" altLang="en-US" sz="2000" b="1" dirty="0">
                <a:solidFill>
                  <a:srgbClr val="0000FF"/>
                </a:solidFill>
              </a:rPr>
              <a:t> 假设其中一个物理量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000" b="1" dirty="0">
                <a:solidFill>
                  <a:srgbClr val="0000FF"/>
                </a:solidFill>
              </a:rPr>
              <a:t>，可以表达为其他物理量的指数乘积形式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414E1EA-8CDC-4FF3-B018-778703FAB182}"/>
                  </a:ext>
                </a:extLst>
              </p:cNvPr>
              <p:cNvSpPr/>
              <p:nvPr/>
            </p:nvSpPr>
            <p:spPr>
              <a:xfrm>
                <a:off x="1632857" y="2676332"/>
                <a:ext cx="2778261" cy="447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p>
                      </m:sSubSup>
                      <m:r>
                        <a:rPr lang="en-US" sz="2000" i="0">
                          <a:latin typeface="Cambria Math" panose="02040503050406030204" pitchFamily="18" charset="0"/>
                        </a:rPr>
                        <m:t>…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414E1EA-8CDC-4FF3-B018-778703FAB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857" y="2676332"/>
                <a:ext cx="2778261" cy="4478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106BC33-EB84-4154-B7BB-8DEFF6EA9E88}"/>
                  </a:ext>
                </a:extLst>
              </p:cNvPr>
              <p:cNvSpPr/>
              <p:nvPr/>
            </p:nvSpPr>
            <p:spPr>
              <a:xfrm>
                <a:off x="5105400" y="2683269"/>
                <a:ext cx="3837845" cy="437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dim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dim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p>
                    </m:sSubSup>
                    <m:r>
                      <a:rPr lang="en-US" sz="2000">
                        <a:latin typeface="Cambria Math" panose="02040503050406030204" pitchFamily="18" charset="0"/>
                      </a:rPr>
                      <m:t>…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106BC33-EB84-4154-B7BB-8DEFF6EA9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2683269"/>
                <a:ext cx="3837845" cy="437427"/>
              </a:xfrm>
              <a:prstGeom prst="rect">
                <a:avLst/>
              </a:prstGeom>
              <a:blipFill>
                <a:blip r:embed="rId4"/>
                <a:stretch>
                  <a:fillRect t="-1389" r="-795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C24C1527-3420-4E35-B1C8-0386734F3842}"/>
              </a:ext>
            </a:extLst>
          </p:cNvPr>
          <p:cNvSpPr/>
          <p:nvPr/>
        </p:nvSpPr>
        <p:spPr>
          <a:xfrm>
            <a:off x="533400" y="3429000"/>
            <a:ext cx="8635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3.</a:t>
            </a:r>
            <a:r>
              <a:rPr lang="zh-CN" altLang="en-US" sz="2000" b="1" dirty="0">
                <a:solidFill>
                  <a:srgbClr val="0000FF"/>
                </a:solidFill>
              </a:rPr>
              <a:t> 根据量纲和谐原理，求出各物理量的指数</a:t>
            </a:r>
            <a:endParaRPr lang="en-US" sz="2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1905D2-A4B8-4F2D-BE24-693D057097FF}"/>
              </a:ext>
            </a:extLst>
          </p:cNvPr>
          <p:cNvSpPr/>
          <p:nvPr/>
        </p:nvSpPr>
        <p:spPr>
          <a:xfrm>
            <a:off x="533400" y="4419600"/>
            <a:ext cx="8635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4.</a:t>
            </a:r>
            <a:r>
              <a:rPr lang="zh-CN" altLang="en-US" sz="2000" b="1" dirty="0">
                <a:solidFill>
                  <a:srgbClr val="0000FF"/>
                </a:solidFill>
              </a:rPr>
              <a:t> 根据实验或分析求出系数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51E1EE9-6293-452A-B6F8-B37C4CA5E5E0}"/>
              </a:ext>
            </a:extLst>
          </p:cNvPr>
          <p:cNvSpPr/>
          <p:nvPr/>
        </p:nvSpPr>
        <p:spPr>
          <a:xfrm>
            <a:off x="533400" y="5410200"/>
            <a:ext cx="8635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瑞利法适合比较简单问题，一般影响因素不超过</a:t>
            </a:r>
            <a:r>
              <a:rPr lang="en-US" altLang="zh-CN" sz="2000" b="1" dirty="0">
                <a:solidFill>
                  <a:srgbClr val="FF0000"/>
                </a:solidFill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</a:rPr>
              <a:t>个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9CE2C4E-8ED1-4E2B-B360-78071FB1F4FC}"/>
              </a:ext>
            </a:extLst>
          </p:cNvPr>
          <p:cNvSpPr/>
          <p:nvPr/>
        </p:nvSpPr>
        <p:spPr>
          <a:xfrm>
            <a:off x="381000" y="990600"/>
            <a:ext cx="9829800" cy="541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2218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626564" y="1618758"/>
            <a:ext cx="2509676" cy="2838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22346" y="1614538"/>
            <a:ext cx="2518117" cy="2847535"/>
          </a:xfrm>
          <a:custGeom>
            <a:avLst/>
            <a:gdLst/>
            <a:ahLst/>
            <a:cxnLst/>
            <a:rect l="l" t="t" r="r" b="b"/>
            <a:pathLst>
              <a:path w="2727959" h="3084829">
                <a:moveTo>
                  <a:pt x="0" y="3084576"/>
                </a:moveTo>
                <a:lnTo>
                  <a:pt x="2727959" y="3084576"/>
                </a:lnTo>
                <a:lnTo>
                  <a:pt x="2727959" y="0"/>
                </a:lnTo>
                <a:lnTo>
                  <a:pt x="0" y="0"/>
                </a:lnTo>
                <a:lnTo>
                  <a:pt x="0" y="3084576"/>
                </a:lnTo>
                <a:close/>
              </a:path>
            </a:pathLst>
          </a:custGeom>
          <a:ln w="9144">
            <a:solidFill>
              <a:srgbClr val="0033CC"/>
            </a:solidFill>
          </a:ln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50508" y="1066800"/>
            <a:ext cx="5517092" cy="1804458"/>
          </a:xfrm>
          <a:prstGeom prst="rect">
            <a:avLst/>
          </a:prstGeom>
        </p:spPr>
        <p:txBody>
          <a:bodyPr vert="horz" wrap="square" lIns="0" tIns="157089" rIns="0" bIns="0" rtlCol="0">
            <a:spAutoFit/>
          </a:bodyPr>
          <a:lstStyle/>
          <a:p>
            <a:pPr marL="19930">
              <a:spcBef>
                <a:spcPts val="1237"/>
              </a:spcBef>
            </a:pPr>
            <a:r>
              <a:rPr sz="2585" b="1" u="sng" dirty="0"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17</a:t>
            </a:r>
            <a:r>
              <a:rPr sz="2585" b="1" u="sng" spc="-5" dirty="0"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世纪中叶</a:t>
            </a:r>
            <a:r>
              <a:rPr sz="2585" b="1" u="sng" spc="-9" dirty="0"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以</a:t>
            </a:r>
            <a:r>
              <a:rPr sz="2585" b="1" u="sng" spc="5" dirty="0"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后</a:t>
            </a:r>
            <a:r>
              <a:rPr sz="2585" b="1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sz="2585" b="1" u="sng" spc="-831" dirty="0">
                <a:uFill>
                  <a:solidFill>
                    <a:srgbClr val="000099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2585" b="1" u="sng" spc="-9" dirty="0">
                <a:uFill>
                  <a:solidFill>
                    <a:srgbClr val="000099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形成</a:t>
            </a:r>
            <a:r>
              <a:rPr sz="2585" b="1" u="sng" spc="-5" dirty="0">
                <a:uFill>
                  <a:solidFill>
                    <a:srgbClr val="000099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学科-</a:t>
            </a:r>
            <a:r>
              <a:rPr sz="2585" b="1" u="sng" spc="-9" dirty="0">
                <a:uFill>
                  <a:solidFill>
                    <a:srgbClr val="000099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流</a:t>
            </a:r>
            <a:r>
              <a:rPr sz="2585" b="1" u="sng" spc="-5" dirty="0">
                <a:uFill>
                  <a:solidFill>
                    <a:srgbClr val="000099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体</a:t>
            </a:r>
            <a:r>
              <a:rPr sz="2585" b="1" u="sng" spc="-9" dirty="0">
                <a:uFill>
                  <a:solidFill>
                    <a:srgbClr val="000099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力</a:t>
            </a:r>
            <a:r>
              <a:rPr sz="2585" b="1" u="sng" spc="-14" dirty="0">
                <a:uFill>
                  <a:solidFill>
                    <a:srgbClr val="000099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学</a:t>
            </a:r>
            <a:endParaRPr sz="2585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1723">
              <a:spcBef>
                <a:spcPts val="988"/>
              </a:spcBef>
            </a:pPr>
            <a:r>
              <a:rPr sz="2215" b="1" u="sng" spc="-55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2215" b="1" u="sng" spc="5" dirty="0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伯努</a:t>
            </a:r>
            <a:r>
              <a:rPr sz="2215" b="1" u="sng" spc="-5" dirty="0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利</a:t>
            </a:r>
            <a:r>
              <a:rPr sz="2215" b="1" spc="-11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203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(D.Bernoulli,1700-1782,</a:t>
            </a:r>
            <a:r>
              <a:rPr sz="2031" spc="-14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2031" spc="-5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瑞士）</a:t>
            </a:r>
            <a:endParaRPr sz="203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9930" marR="477141">
              <a:lnSpc>
                <a:spcPct val="100499"/>
              </a:lnSpc>
              <a:spcBef>
                <a:spcPts val="1218"/>
              </a:spcBef>
            </a:pPr>
            <a:r>
              <a:rPr sz="2031" spc="-5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建立了流体位势能、压强势能和动</a:t>
            </a:r>
            <a:r>
              <a:rPr sz="203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能</a:t>
            </a:r>
            <a:r>
              <a:rPr sz="2031" spc="-5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之间的 能量转换关系──伯努利方程。</a:t>
            </a:r>
            <a:endParaRPr sz="203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41691" y="3142289"/>
            <a:ext cx="2214255" cy="3054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24106" y="3124707"/>
            <a:ext cx="2249658" cy="3089617"/>
          </a:xfrm>
          <a:custGeom>
            <a:avLst/>
            <a:gdLst/>
            <a:ahLst/>
            <a:cxnLst/>
            <a:rect l="l" t="t" r="r" b="b"/>
            <a:pathLst>
              <a:path w="2437130" h="3347084">
                <a:moveTo>
                  <a:pt x="0" y="3346704"/>
                </a:moveTo>
                <a:lnTo>
                  <a:pt x="2436876" y="3346704"/>
                </a:lnTo>
                <a:lnTo>
                  <a:pt x="2436876" y="0"/>
                </a:lnTo>
                <a:lnTo>
                  <a:pt x="0" y="0"/>
                </a:lnTo>
                <a:lnTo>
                  <a:pt x="0" y="3346704"/>
                </a:lnTo>
                <a:close/>
              </a:path>
            </a:pathLst>
          </a:custGeom>
          <a:ln w="38100">
            <a:solidFill>
              <a:srgbClr val="622422"/>
            </a:solidFill>
          </a:ln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54766" y="3688115"/>
            <a:ext cx="3370034" cy="2446415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422627">
              <a:spcBef>
                <a:spcPts val="92"/>
              </a:spcBef>
              <a:tabLst>
                <a:tab pos="1054517" algn="l"/>
                <a:tab pos="1749713" algn="l"/>
                <a:tab pos="2398015" algn="l"/>
              </a:tabLst>
            </a:pPr>
            <a:r>
              <a:rPr sz="2585" spc="-78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  <a:endParaRPr sz="2585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51"/>
              </a:spcBef>
            </a:pPr>
            <a:endParaRPr sz="4292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1723" marR="311255" algn="just"/>
            <a:r>
              <a:rPr sz="221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1738年，出版了世</a:t>
            </a:r>
            <a:r>
              <a:rPr sz="2215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界第一部《流体力</a:t>
            </a:r>
            <a:r>
              <a:rPr sz="221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学》专著，奠定了流体静力学的基础</a:t>
            </a:r>
            <a:r>
              <a:rPr lang="zh-CN" altLang="en-US" sz="221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sz="2215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26564" y="4480127"/>
            <a:ext cx="2509676" cy="20271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510" y="3461549"/>
            <a:ext cx="2635491" cy="96776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7C857BC-7D1D-4488-8BC5-AF40EF51139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759CD-B0DF-4125-A685-6DDE5002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8635999" cy="430887"/>
          </a:xfrm>
        </p:spPr>
        <p:txBody>
          <a:bodyPr/>
          <a:lstStyle/>
          <a:p>
            <a:r>
              <a:rPr lang="zh-CN" altLang="en-US" sz="2800" dirty="0"/>
              <a:t>白金汉</a:t>
            </a:r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Pi (</a:t>
            </a:r>
            <a:r>
              <a:rPr lang="el-GR" altLang="zh-CN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π</a:t>
            </a:r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定理</a:t>
            </a:r>
            <a:r>
              <a:rPr lang="zh-CN" altLang="en-US" sz="2800" dirty="0"/>
              <a:t>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Buckingham Pi Theorem</a:t>
            </a:r>
            <a:r>
              <a:rPr lang="zh-CN" altLang="en-US" sz="2800" dirty="0"/>
              <a:t>）</a:t>
            </a:r>
            <a:endParaRPr lang="en-US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B0FC635-4A0B-462A-BFBE-B7E0F97551D7}"/>
              </a:ext>
            </a:extLst>
          </p:cNvPr>
          <p:cNvSpPr/>
          <p:nvPr/>
        </p:nvSpPr>
        <p:spPr>
          <a:xfrm>
            <a:off x="990600" y="1066800"/>
            <a:ext cx="9525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为了处理更复杂情况，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Buckingham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发展了一套理论来进行量纲分析，称为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pi (</a:t>
            </a:r>
            <a:r>
              <a:rPr lang="el-GR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π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定理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 </a:t>
            </a:r>
          </a:p>
          <a:p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F3657D-884D-4496-8537-2A13F0ECB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32" y="1828800"/>
            <a:ext cx="10088136" cy="170068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99AD2AB-D783-4E45-BF64-79F5B2C58DA5}"/>
              </a:ext>
            </a:extLst>
          </p:cNvPr>
          <p:cNvSpPr/>
          <p:nvPr/>
        </p:nvSpPr>
        <p:spPr>
          <a:xfrm>
            <a:off x="990600" y="36576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</a:rPr>
              <a:t>选取的基本物理量不能组合成无量纲量，但</a:t>
            </a:r>
            <a:r>
              <a:rPr lang="zh-CN" altLang="en-US" sz="2000" b="1" dirty="0">
                <a:solidFill>
                  <a:srgbClr val="C00000"/>
                </a:solidFill>
              </a:rPr>
              <a:t>加上一个变量</a:t>
            </a:r>
            <a:r>
              <a:rPr lang="zh-CN" altLang="en-US" sz="2000" b="1" dirty="0">
                <a:solidFill>
                  <a:srgbClr val="0000FF"/>
                </a:solidFill>
              </a:rPr>
              <a:t>后能成为无量纲参数</a:t>
            </a:r>
            <a:endParaRPr 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EA68845-C01D-498B-804C-640E4A93F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4308899"/>
            <a:ext cx="2408663" cy="41259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9C7FBB3-36B5-4D12-A81D-4270CB74E1A1}"/>
              </a:ext>
            </a:extLst>
          </p:cNvPr>
          <p:cNvSpPr/>
          <p:nvPr/>
        </p:nvSpPr>
        <p:spPr>
          <a:xfrm>
            <a:off x="914400" y="4291482"/>
            <a:ext cx="7008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</a:rPr>
              <a:t>例如</a:t>
            </a:r>
            <a:endParaRPr lang="en-US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8D63597-3C69-4D86-BB0D-7AE040498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097" y="4302615"/>
            <a:ext cx="579863" cy="2676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F184C3E-26AE-43EA-BEEE-1476BEA8A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568" y="5410200"/>
            <a:ext cx="7895063" cy="5352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ACBB6EE-C9FB-4C66-9C56-8F4BE1FA5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600" y="4897666"/>
            <a:ext cx="1070517" cy="33453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47EAF33-4259-4928-9BD4-5754CF84AC18}"/>
              </a:ext>
            </a:extLst>
          </p:cNvPr>
          <p:cNvSpPr/>
          <p:nvPr/>
        </p:nvSpPr>
        <p:spPr>
          <a:xfrm>
            <a:off x="914400" y="4864879"/>
            <a:ext cx="60997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</a:rPr>
              <a:t>如果选取                      为无量纲化的独立物理量，就有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2444812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1A481D-1B27-4A49-89AF-39B413C8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例：圆周运动分析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21C9EE-999A-4F93-B9B8-D9CA82F670FB}"/>
              </a:ext>
            </a:extLst>
          </p:cNvPr>
          <p:cNvSpPr/>
          <p:nvPr/>
        </p:nvSpPr>
        <p:spPr>
          <a:xfrm>
            <a:off x="228600" y="895801"/>
            <a:ext cx="10439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例：已知作用在做圆周运动物体上的离心惯性力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与物体质量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，速度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和圆周半径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有关，试用瑞利法给出离心力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的表达式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60BF93B-50A7-4D90-A109-A2D2911A11FD}"/>
                  </a:ext>
                </a:extLst>
              </p:cNvPr>
              <p:cNvSpPr/>
              <p:nvPr/>
            </p:nvSpPr>
            <p:spPr>
              <a:xfrm>
                <a:off x="2057400" y="1603687"/>
                <a:ext cx="6096000" cy="181998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𝐹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sz="20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𝑘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𝑚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0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dim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𝐹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m:rPr>
                              <m:sty m:val="p"/>
                            </m:rPr>
                            <a:rPr lang="en-US" altLang="zh-CN" sz="200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im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 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𝑀𝐿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−2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𝐿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𝐿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0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60BF93B-50A7-4D90-A109-A2D2911A11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1603687"/>
                <a:ext cx="6096000" cy="18199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5AFD76BF-2727-4B86-8D1D-8FE1188CB82C}"/>
              </a:ext>
            </a:extLst>
          </p:cNvPr>
          <p:cNvSpPr/>
          <p:nvPr/>
        </p:nvSpPr>
        <p:spPr>
          <a:xfrm>
            <a:off x="457200" y="3276600"/>
            <a:ext cx="8635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</a:rPr>
              <a:t>根据量纲和谐原理，得到方程组</a:t>
            </a:r>
            <a:endParaRPr lang="en-US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0E625C7-0B0C-4D2F-AA4A-DED040D33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676710"/>
            <a:ext cx="4508793" cy="129583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82F8F97-8C6C-4DD8-827B-AEDC7CEC4430}"/>
              </a:ext>
            </a:extLst>
          </p:cNvPr>
          <p:cNvSpPr/>
          <p:nvPr/>
        </p:nvSpPr>
        <p:spPr>
          <a:xfrm>
            <a:off x="533400" y="5149568"/>
            <a:ext cx="8635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</a:rPr>
              <a:t>所以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B1E43B2-AB2B-4026-A317-216EF95886C2}"/>
                  </a:ext>
                </a:extLst>
              </p:cNvPr>
              <p:cNvSpPr/>
              <p:nvPr/>
            </p:nvSpPr>
            <p:spPr>
              <a:xfrm>
                <a:off x="3276600" y="5225582"/>
                <a:ext cx="16946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𝐹</m:t>
                      </m:r>
                      <m:r>
                        <a:rPr lang="en-US" sz="2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𝑘𝑚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/</m:t>
                      </m:r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𝑅</m:t>
                      </m:r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B1E43B2-AB2B-4026-A317-216EF95886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5225582"/>
                <a:ext cx="1694695" cy="40011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579466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1A481D-1B27-4A49-89AF-39B413C8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例：管道流动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60BF93B-50A7-4D90-A109-A2D2911A11FD}"/>
                  </a:ext>
                </a:extLst>
              </p:cNvPr>
              <p:cNvSpPr/>
              <p:nvPr/>
            </p:nvSpPr>
            <p:spPr>
              <a:xfrm>
                <a:off x="-304800" y="1979436"/>
                <a:ext cx="6096000" cy="297863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𝑄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𝑅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𝑑𝑝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𝑄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𝑘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𝑑𝑝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𝑑𝑥</m:t>
                              </m:r>
                            </m:den>
                          </m:f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0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dim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𝑄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m:rPr>
                              <m:sty m:val="p"/>
                            </m:rPr>
                            <a:rPr lang="en-US" altLang="zh-CN" sz="200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im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 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𝑑𝑝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𝐿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1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𝐿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𝑀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𝑀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0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60BF93B-50A7-4D90-A109-A2D2911A11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4800" y="1979436"/>
                <a:ext cx="6096000" cy="29786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5AFD76BF-2727-4B86-8D1D-8FE1188CB82C}"/>
              </a:ext>
            </a:extLst>
          </p:cNvPr>
          <p:cNvSpPr/>
          <p:nvPr/>
        </p:nvSpPr>
        <p:spPr>
          <a:xfrm>
            <a:off x="6858000" y="2314837"/>
            <a:ext cx="4883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</a:rPr>
              <a:t>根据量纲和谐原理，得到方程组</a:t>
            </a:r>
            <a:endParaRPr lang="en-US" sz="2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2F8F97-8C6C-4DD8-827B-AEDC7CEC4430}"/>
              </a:ext>
            </a:extLst>
          </p:cNvPr>
          <p:cNvSpPr/>
          <p:nvPr/>
        </p:nvSpPr>
        <p:spPr>
          <a:xfrm>
            <a:off x="6324600" y="4678508"/>
            <a:ext cx="8635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</a:rPr>
              <a:t>所以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B1E43B2-AB2B-4026-A317-216EF95886C2}"/>
                  </a:ext>
                </a:extLst>
              </p:cNvPr>
              <p:cNvSpPr/>
              <p:nvPr/>
            </p:nvSpPr>
            <p:spPr>
              <a:xfrm>
                <a:off x="7620000" y="4827479"/>
                <a:ext cx="2518318" cy="910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𝑄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𝑘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𝑑𝑝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𝑑𝑥</m:t>
                          </m:r>
                        </m:den>
                      </m:f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B1E43B2-AB2B-4026-A317-216EF95886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4827479"/>
                <a:ext cx="2518318" cy="9103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149CC49-7FF6-430E-88F5-A63694006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859971"/>
            <a:ext cx="9800498" cy="11974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782E2A-35FE-486C-80EA-89C330499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5107773"/>
            <a:ext cx="5653463" cy="1031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0D912A8-19C4-49EA-9A78-4D9E18C88201}"/>
                  </a:ext>
                </a:extLst>
              </p:cNvPr>
              <p:cNvSpPr txBox="1"/>
              <p:nvPr/>
            </p:nvSpPr>
            <p:spPr>
              <a:xfrm>
                <a:off x="5508203" y="2960185"/>
                <a:ext cx="3369256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3=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  <a:p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−1=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b="0" dirty="0"/>
                  <a:t> </a:t>
                </a:r>
                <a:r>
                  <a:rPr lang="en-US" sz="2400" b="0" i="1" dirty="0"/>
                  <a:t>M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      0=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0D912A8-19C4-49EA-9A78-4D9E18C88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203" y="2960185"/>
                <a:ext cx="3369256" cy="1107996"/>
              </a:xfrm>
              <a:prstGeom prst="rect">
                <a:avLst/>
              </a:prstGeom>
              <a:blipFill>
                <a:blip r:embed="rId6"/>
                <a:stretch>
                  <a:fillRect l="-3623" b="-16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头: 右 6">
            <a:extLst>
              <a:ext uri="{FF2B5EF4-FFF2-40B4-BE49-F238E27FC236}">
                <a16:creationId xmlns:a16="http://schemas.microsoft.com/office/drawing/2014/main" id="{944C8E93-3939-4595-A12D-D033E01D2194}"/>
              </a:ext>
            </a:extLst>
          </p:cNvPr>
          <p:cNvSpPr/>
          <p:nvPr/>
        </p:nvSpPr>
        <p:spPr>
          <a:xfrm>
            <a:off x="9010400" y="3582586"/>
            <a:ext cx="819400" cy="750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BD779B2-D459-4334-9A82-9165698544EE}"/>
                  </a:ext>
                </a:extLst>
              </p:cNvPr>
              <p:cNvSpPr txBox="1"/>
              <p:nvPr/>
            </p:nvSpPr>
            <p:spPr>
              <a:xfrm>
                <a:off x="9962741" y="2930193"/>
                <a:ext cx="1389163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b="0" dirty="0"/>
              </a:p>
              <a:p>
                <a:pPr algn="ctr"/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= 1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BD779B2-D459-4334-9A82-91656985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741" y="2930193"/>
                <a:ext cx="1389163" cy="1107996"/>
              </a:xfrm>
              <a:prstGeom prst="rect">
                <a:avLst/>
              </a:prstGeom>
              <a:blipFill>
                <a:blip r:embed="rId7"/>
                <a:stretch>
                  <a:fillRect r="-7456" b="-16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09828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90A1C2-C1B4-4205-B600-D46C7EE98A22}"/>
              </a:ext>
            </a:extLst>
          </p:cNvPr>
          <p:cNvSpPr/>
          <p:nvPr/>
        </p:nvSpPr>
        <p:spPr>
          <a:xfrm>
            <a:off x="6858000" y="1848942"/>
            <a:ext cx="106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欧拉数</a:t>
            </a: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499AD390-1296-43E4-81E8-94B741B22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630" y="209240"/>
            <a:ext cx="8635999" cy="430887"/>
          </a:xfrm>
        </p:spPr>
        <p:txBody>
          <a:bodyPr/>
          <a:lstStyle/>
          <a:p>
            <a:r>
              <a:rPr lang="zh-CN" altLang="en-US" sz="2800" dirty="0"/>
              <a:t>几个重要的无量纲参数</a:t>
            </a:r>
            <a:endParaRPr 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16831D-339E-401C-ADC9-CD89AC635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803895"/>
            <a:ext cx="5040351" cy="6802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316C5C-F563-4656-95CD-745354B3E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390" y="2357754"/>
            <a:ext cx="2765502" cy="76943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CA117B6-3294-48A2-8376-E607CDA45B19}"/>
              </a:ext>
            </a:extLst>
          </p:cNvPr>
          <p:cNvSpPr/>
          <p:nvPr/>
        </p:nvSpPr>
        <p:spPr>
          <a:xfrm>
            <a:off x="6851469" y="2542416"/>
            <a:ext cx="13658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弗罗德数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865A439-4A20-418B-BE1E-BBF69FACC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201583"/>
            <a:ext cx="3033132" cy="73598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6AD4063-CE09-485E-B47F-8703FB62BA10}"/>
              </a:ext>
            </a:extLst>
          </p:cNvPr>
          <p:cNvSpPr/>
          <p:nvPr/>
        </p:nvSpPr>
        <p:spPr>
          <a:xfrm>
            <a:off x="6858000" y="3201583"/>
            <a:ext cx="13658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韦伯数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7BA62A4-436F-47F0-8830-6488C2E78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40" y="1024856"/>
            <a:ext cx="3166946" cy="79173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DCBE89A-EAF8-4442-A766-A091BBFABEF7}"/>
              </a:ext>
            </a:extLst>
          </p:cNvPr>
          <p:cNvSpPr/>
          <p:nvPr/>
        </p:nvSpPr>
        <p:spPr>
          <a:xfrm>
            <a:off x="6934200" y="992549"/>
            <a:ext cx="43251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雷诺数     惯性效应与黏性效应之比，管道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Re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数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2300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DA79628-F0F5-49B4-A736-D59B86B2E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4014868"/>
            <a:ext cx="2542478" cy="65792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9A688248-F5D6-47A2-B738-38D36AABA823}"/>
              </a:ext>
            </a:extLst>
          </p:cNvPr>
          <p:cNvSpPr/>
          <p:nvPr/>
        </p:nvSpPr>
        <p:spPr>
          <a:xfrm>
            <a:off x="6863696" y="3737309"/>
            <a:ext cx="39567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马赫数，速度与声速之比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根据马赫数大小分不可压缩流、亚音速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541F7EE-A52A-4EE9-A1A1-FFBD56986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785" y="4844815"/>
            <a:ext cx="2810107" cy="62446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4F52F77-4B11-4D6A-A4E3-B937A8FA0150}"/>
              </a:ext>
            </a:extLst>
          </p:cNvPr>
          <p:cNvSpPr/>
          <p:nvPr/>
        </p:nvSpPr>
        <p:spPr>
          <a:xfrm>
            <a:off x="6934200" y="4797617"/>
            <a:ext cx="3505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斯托哈尔数，振荡流动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69313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D37C391-FCBD-4939-A525-C4B270D32498}"/>
              </a:ext>
            </a:extLst>
          </p:cNvPr>
          <p:cNvSpPr/>
          <p:nvPr/>
        </p:nvSpPr>
        <p:spPr>
          <a:xfrm>
            <a:off x="447427" y="5980271"/>
            <a:ext cx="3589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湍流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紊流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乱流（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turbulent flow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30AB4F0-DF18-4DF4-8424-C61F164DF686}"/>
              </a:ext>
            </a:extLst>
          </p:cNvPr>
          <p:cNvSpPr/>
          <p:nvPr/>
        </p:nvSpPr>
        <p:spPr>
          <a:xfrm>
            <a:off x="228600" y="190500"/>
            <a:ext cx="10972800" cy="55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6.</a:t>
            </a:r>
            <a:r>
              <a:rPr lang="zh-CN" altLang="en-US" sz="2800" b="1" kern="1000" spc="-150" dirty="0">
                <a:ln w="1905"/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黏性流体的流动和湍流</a:t>
            </a:r>
            <a:endParaRPr lang="zh-CN" altLang="en-US" sz="28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9CE737-8BEF-4F95-879C-C16FAFCD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27" y="975014"/>
            <a:ext cx="3657600" cy="49622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022B0D2-77E8-4549-ADA6-648035952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127" y="4495800"/>
            <a:ext cx="3523785" cy="178419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1C1E999-F1BB-45E4-8140-3B5C2F9D9FBD}"/>
              </a:ext>
            </a:extLst>
          </p:cNvPr>
          <p:cNvSpPr/>
          <p:nvPr/>
        </p:nvSpPr>
        <p:spPr>
          <a:xfrm>
            <a:off x="4854930" y="4038599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雷诺实验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AFD4DD8-AF34-4EE5-9C12-D65171FAE931}"/>
              </a:ext>
            </a:extLst>
          </p:cNvPr>
          <p:cNvSpPr/>
          <p:nvPr/>
        </p:nvSpPr>
        <p:spPr>
          <a:xfrm>
            <a:off x="4412636" y="975014"/>
            <a:ext cx="2440298" cy="28250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D8529BAE-5F87-4307-9D87-C8D85ED97473}"/>
              </a:ext>
            </a:extLst>
          </p:cNvPr>
          <p:cNvSpPr txBox="1"/>
          <p:nvPr/>
        </p:nvSpPr>
        <p:spPr>
          <a:xfrm>
            <a:off x="7620000" y="1979028"/>
            <a:ext cx="4343400" cy="1523825"/>
          </a:xfrm>
          <a:prstGeom prst="rect">
            <a:avLst/>
          </a:prstGeom>
        </p:spPr>
        <p:txBody>
          <a:bodyPr vert="horz" wrap="square" lIns="0" tIns="79131" rIns="0" bIns="0" rtlCol="0">
            <a:spAutoFit/>
          </a:bodyPr>
          <a:lstStyle/>
          <a:p>
            <a:pPr marL="11723">
              <a:spcBef>
                <a:spcPts val="623"/>
              </a:spcBef>
            </a:pPr>
            <a:r>
              <a:rPr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证实粘性流体两种流动状态</a:t>
            </a:r>
          </a:p>
          <a:p>
            <a:pPr marL="11723">
              <a:spcBef>
                <a:spcPts val="535"/>
              </a:spcBef>
            </a:pPr>
            <a:r>
              <a:rPr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──</a:t>
            </a:r>
            <a:r>
              <a:rPr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层流和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湍</a:t>
            </a:r>
            <a:r>
              <a:rPr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流</a:t>
            </a:r>
            <a:r>
              <a:rPr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；</a:t>
            </a:r>
          </a:p>
          <a:p>
            <a:pPr marL="11723" marR="4689">
              <a:lnSpc>
                <a:spcPct val="120000"/>
              </a:lnSpc>
              <a:spcBef>
                <a:spcPts val="1569"/>
              </a:spcBef>
            </a:pPr>
            <a:r>
              <a:rPr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建立了不可压缩流体湍流运动的方程组： </a:t>
            </a:r>
            <a:r>
              <a:rPr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雷诺方程</a:t>
            </a:r>
            <a:r>
              <a:rPr dirty="0"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，为湍流的研究奠定了基础。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D05F80E-2B5D-4269-9D7F-999157AE3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4495800"/>
            <a:ext cx="1773044" cy="41666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7198727-872C-48A4-B383-D5BA3F39EC73}"/>
              </a:ext>
            </a:extLst>
          </p:cNvPr>
          <p:cNvSpPr/>
          <p:nvPr/>
        </p:nvSpPr>
        <p:spPr>
          <a:xfrm>
            <a:off x="8496384" y="4020368"/>
            <a:ext cx="3533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临界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 （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Re number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70DAA499-80D6-4205-ACDF-76AB9C2E31D2}"/>
              </a:ext>
            </a:extLst>
          </p:cNvPr>
          <p:cNvSpPr txBox="1"/>
          <p:nvPr/>
        </p:nvSpPr>
        <p:spPr>
          <a:xfrm>
            <a:off x="8019585" y="848859"/>
            <a:ext cx="3250551" cy="974566"/>
          </a:xfrm>
          <a:prstGeom prst="rect">
            <a:avLst/>
          </a:prstGeom>
        </p:spPr>
        <p:txBody>
          <a:bodyPr vert="horz" wrap="square" lIns="0" tIns="188155" rIns="0" bIns="0" rtlCol="0">
            <a:spAutoFit/>
          </a:bodyPr>
          <a:lstStyle/>
          <a:p>
            <a:pPr marL="11723">
              <a:spcBef>
                <a:spcPts val="1482"/>
              </a:spcBef>
              <a:tabLst>
                <a:tab pos="433765" algn="l"/>
              </a:tabLst>
            </a:pPr>
            <a:r>
              <a:rPr sz="2215" b="1" u="sng" spc="-55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2215" b="1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雷	诺</a:t>
            </a:r>
            <a:r>
              <a:rPr lang="en-US" sz="2215" b="1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2215" b="1" spc="-25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221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(英国北爱尔兰）</a:t>
            </a:r>
          </a:p>
          <a:p>
            <a:pPr marL="11723">
              <a:spcBef>
                <a:spcPts val="1274"/>
              </a:spcBef>
            </a:pPr>
            <a:r>
              <a:rPr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(O</a:t>
            </a:r>
            <a:r>
              <a:rPr lang="en-US" altLang="zh-CN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sborne </a:t>
            </a:r>
            <a:r>
              <a:rPr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Reynolds,</a:t>
            </a:r>
            <a:r>
              <a:rPr spc="-42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1842-1912）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E6CC0F8-5413-4E82-A96D-BF634EAFF44C}"/>
              </a:ext>
            </a:extLst>
          </p:cNvPr>
          <p:cNvSpPr/>
          <p:nvPr/>
        </p:nvSpPr>
        <p:spPr>
          <a:xfrm>
            <a:off x="7129504" y="5818330"/>
            <a:ext cx="48638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这里的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数是对圆管而言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流动扰动的存在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如果消除扰动，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直到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40000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还可能为层流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08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3BC281-831A-4D46-A6A6-14C19E55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流动阻力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(drag)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6125EC2-E1F1-43F2-A5F2-FD1BC1AE7E3F}"/>
              </a:ext>
            </a:extLst>
          </p:cNvPr>
          <p:cNvSpPr/>
          <p:nvPr/>
        </p:nvSpPr>
        <p:spPr>
          <a:xfrm>
            <a:off x="533400" y="1295400"/>
            <a:ext cx="92544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摩擦形成的阻力（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frictional drag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）来自于剪应力，可表达为表面摩擦系数的形式</a:t>
            </a:r>
            <a:endParaRPr lang="en-US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1D7A2D-49C2-4E6F-BC0D-93C92B34B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53524"/>
            <a:ext cx="1694985" cy="10036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CAA470-5A86-40C1-884C-CFFADF022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245" y="3626940"/>
            <a:ext cx="1962615" cy="94785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E4D69D5-B1BA-4C18-98C4-076D39B355A3}"/>
              </a:ext>
            </a:extLst>
          </p:cNvPr>
          <p:cNvSpPr/>
          <p:nvPr/>
        </p:nvSpPr>
        <p:spPr>
          <a:xfrm>
            <a:off x="481482" y="3031005"/>
            <a:ext cx="73697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压力也会产生阻力（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pressure drag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），可表达为压力系数的形式</a:t>
            </a:r>
            <a:endParaRPr lang="en-US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1A1A6AA-4BC8-4AD0-8AEB-D5455E351DF1}"/>
              </a:ext>
            </a:extLst>
          </p:cNvPr>
          <p:cNvSpPr/>
          <p:nvPr/>
        </p:nvSpPr>
        <p:spPr>
          <a:xfrm>
            <a:off x="533400" y="5191651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注意参考面积的不同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C7A6D3-0833-44E3-87B4-FD108743D2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785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290CFADC-6DF2-4B64-A119-CC4B6D16D94C}"/>
              </a:ext>
            </a:extLst>
          </p:cNvPr>
          <p:cNvSpPr/>
          <p:nvPr/>
        </p:nvSpPr>
        <p:spPr>
          <a:xfrm>
            <a:off x="4542527" y="6019800"/>
            <a:ext cx="3539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不同外形物体的阻力系数对比</a:t>
            </a:r>
            <a:endParaRPr lang="en-US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7CA509C-92C2-45A7-93D0-CC285C09E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561F04-26DB-4260-BD7F-254BBB720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165" y="952172"/>
            <a:ext cx="8789667" cy="4896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D3A5586-8D03-44AA-8E08-0F96E4EB85A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811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AC983-0DD0-4EC1-9F7E-DEBF4BFC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边界层概念 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CC7A9E-B374-472A-AA93-7242371E4406}"/>
              </a:ext>
            </a:extLst>
          </p:cNvPr>
          <p:cNvSpPr/>
          <p:nvPr/>
        </p:nvSpPr>
        <p:spPr>
          <a:xfrm>
            <a:off x="4267200" y="4779660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边界层结构示意图</a:t>
            </a:r>
            <a:endParaRPr 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49C297-0638-4ADC-9AC0-656BAAACA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3"/>
          <a:stretch/>
        </p:blipFill>
        <p:spPr>
          <a:xfrm>
            <a:off x="2286000" y="970820"/>
            <a:ext cx="6700523" cy="37810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1E48760-4A95-4F80-95FA-C92C88D04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284" y="4361624"/>
            <a:ext cx="1516566" cy="78058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073E2BC-F292-4A85-97B3-311D4A6E968D}"/>
              </a:ext>
            </a:extLst>
          </p:cNvPr>
          <p:cNvSpPr/>
          <p:nvPr/>
        </p:nvSpPr>
        <p:spPr>
          <a:xfrm>
            <a:off x="152400" y="1600200"/>
            <a:ext cx="1928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普朗特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(1904)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4F41A5B-AC3B-4E58-A20A-7D194FF723E3}"/>
              </a:ext>
            </a:extLst>
          </p:cNvPr>
          <p:cNvSpPr/>
          <p:nvPr/>
        </p:nvSpPr>
        <p:spPr>
          <a:xfrm>
            <a:off x="9260792" y="3820193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当地雷诺数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5B8338-942E-4C85-AFF4-7C28AF1FF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301741"/>
            <a:ext cx="10571356" cy="117087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4EF582-FB69-4A3C-B9F0-E4846C195A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504424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50A0EC3-F1DF-42DD-BA3B-81997B59AE64}"/>
              </a:ext>
            </a:extLst>
          </p:cNvPr>
          <p:cNvSpPr/>
          <p:nvPr/>
        </p:nvSpPr>
        <p:spPr>
          <a:xfrm>
            <a:off x="152400" y="970820"/>
            <a:ext cx="11811000" cy="5501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1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06F99CB-0811-40A1-960F-1B59DF063EF0}"/>
              </a:ext>
            </a:extLst>
          </p:cNvPr>
          <p:cNvSpPr/>
          <p:nvPr/>
        </p:nvSpPr>
        <p:spPr>
          <a:xfrm>
            <a:off x="609600" y="1981200"/>
            <a:ext cx="7879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                          时，有                          ，因此在这一点上，令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31EE3054-A8BB-408F-89A4-75396C9E9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54612"/>
          </a:xfrm>
        </p:spPr>
        <p:txBody>
          <a:bodyPr/>
          <a:lstStyle/>
          <a:p>
            <a:r>
              <a:rPr lang="zh-CN" altLang="en-US" dirty="0"/>
              <a:t>布拉休斯解的作用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536354-62B5-4948-9D2A-91EFE34EB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668" y="2016295"/>
            <a:ext cx="892098" cy="3679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FF59529-D138-4671-8309-B8821689A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511" y="1997260"/>
            <a:ext cx="1561171" cy="3679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D8C85E-5F7D-49A9-B0FA-36E01B999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2004753"/>
            <a:ext cx="758283" cy="3010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7212BD-F77C-42F5-A001-D03361E7EE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2376187"/>
            <a:ext cx="3568390" cy="98130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28ECA5-7900-4647-B8BA-B6C51C1879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4517" y="3578417"/>
            <a:ext cx="1516566" cy="79173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09F5CA6-BBB6-418B-BD41-EA43C40B0FCC}"/>
              </a:ext>
            </a:extLst>
          </p:cNvPr>
          <p:cNvSpPr/>
          <p:nvPr/>
        </p:nvSpPr>
        <p:spPr>
          <a:xfrm>
            <a:off x="1524000" y="3774231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得到</a:t>
            </a:r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AF86043-FFB2-4AE8-8FAF-58BF15E81378}"/>
              </a:ext>
            </a:extLst>
          </p:cNvPr>
          <p:cNvSpPr/>
          <p:nvPr/>
        </p:nvSpPr>
        <p:spPr>
          <a:xfrm>
            <a:off x="4483973" y="3752481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或者</a:t>
            </a:r>
            <a:endParaRPr 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ADD0C53-2C3F-4BCA-9B2F-03DAF60B4F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0" y="3500244"/>
            <a:ext cx="2765502" cy="130469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966468B-6D60-46B3-A8CE-807321F9E769}"/>
              </a:ext>
            </a:extLst>
          </p:cNvPr>
          <p:cNvSpPr txBox="1"/>
          <p:nvPr/>
        </p:nvSpPr>
        <p:spPr>
          <a:xfrm>
            <a:off x="1063869" y="1145978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边界层厚度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AED7C0-B541-4649-9DC9-72B7C88AF5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ABFFD60-90E9-421C-A21E-B016B2CC667E}"/>
              </a:ext>
            </a:extLst>
          </p:cNvPr>
          <p:cNvSpPr/>
          <p:nvPr/>
        </p:nvSpPr>
        <p:spPr>
          <a:xfrm>
            <a:off x="5334000" y="3429000"/>
            <a:ext cx="2895600" cy="1375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18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31EE3054-A8BB-408F-89A4-75396C9E9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54612"/>
          </a:xfrm>
        </p:spPr>
        <p:txBody>
          <a:bodyPr/>
          <a:lstStyle/>
          <a:p>
            <a:r>
              <a:rPr lang="zh-CN" altLang="en-US" dirty="0"/>
              <a:t>布拉休斯解的作用</a:t>
            </a:r>
            <a:endParaRPr 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9F5CA6-BBB6-418B-BD41-EA43C40B0FCC}"/>
              </a:ext>
            </a:extLst>
          </p:cNvPr>
          <p:cNvSpPr/>
          <p:nvPr/>
        </p:nvSpPr>
        <p:spPr>
          <a:xfrm>
            <a:off x="762000" y="164468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壁面速度梯度</a:t>
            </a:r>
            <a:endParaRPr 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8D0B358-DA09-49BA-AB9F-63D01DBED833}"/>
              </a:ext>
            </a:extLst>
          </p:cNvPr>
          <p:cNvSpPr/>
          <p:nvPr/>
        </p:nvSpPr>
        <p:spPr>
          <a:xfrm>
            <a:off x="575095" y="954406"/>
            <a:ext cx="8031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对宽为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、长为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的平板，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Blasius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解得到的平均摩擦系数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1B20884-68CF-4BD2-81B6-4B6661CE6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79" y="5472281"/>
            <a:ext cx="4480957" cy="126224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99877CFB-F530-476F-BCBD-EC78EE83F7D0}"/>
              </a:ext>
            </a:extLst>
          </p:cNvPr>
          <p:cNvSpPr/>
          <p:nvPr/>
        </p:nvSpPr>
        <p:spPr>
          <a:xfrm>
            <a:off x="707803" y="2511657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壁面剪切应力</a:t>
            </a:r>
            <a:endParaRPr 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1205DA0-0181-4D96-9714-BD2F9AAF8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89" y="5677998"/>
            <a:ext cx="1621008" cy="7445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F96901-F450-4F29-A24B-983CD58FD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1524415"/>
            <a:ext cx="5397190" cy="9255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F205739-9595-498D-AF14-5D8286C5D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3468" y="1619200"/>
            <a:ext cx="2497873" cy="7359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F83E801-B25A-48B3-B71A-6A8034DEC5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7373" y="2415504"/>
            <a:ext cx="1873405" cy="82519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D932DB9-73FE-4B7F-8C93-1E5809E31F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600" y="2378137"/>
            <a:ext cx="2141034" cy="75828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18ED5B3-727E-4BB1-8165-3377517C17D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3100"/>
          <a:stretch/>
        </p:blipFill>
        <p:spPr>
          <a:xfrm>
            <a:off x="2663858" y="3212884"/>
            <a:ext cx="4170556" cy="105405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C51F316-B9DF-45E0-BE74-521A9975AA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7293" y="4343400"/>
            <a:ext cx="1694985" cy="68022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7D4C597-46CF-4531-ACC8-58EF427668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7244" y="4336145"/>
            <a:ext cx="936702" cy="680224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B604B36B-012E-4A69-96FD-8E577B8284AE}"/>
              </a:ext>
            </a:extLst>
          </p:cNvPr>
          <p:cNvSpPr/>
          <p:nvPr/>
        </p:nvSpPr>
        <p:spPr>
          <a:xfrm>
            <a:off x="696929" y="3844206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壁面摩擦系数</a:t>
            </a:r>
            <a:endParaRPr 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3CB460B-BD24-4237-9E43-874EC283D5A1}"/>
              </a:ext>
            </a:extLst>
          </p:cNvPr>
          <p:cNvSpPr/>
          <p:nvPr/>
        </p:nvSpPr>
        <p:spPr>
          <a:xfrm>
            <a:off x="7310244" y="3910752"/>
            <a:ext cx="20938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局部点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的表达式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8B8387F-2E51-4B28-B0C7-A6E50525EB26}"/>
              </a:ext>
            </a:extLst>
          </p:cNvPr>
          <p:cNvSpPr txBox="1"/>
          <p:nvPr/>
        </p:nvSpPr>
        <p:spPr>
          <a:xfrm>
            <a:off x="606861" y="5078061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对宽为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、长为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的平板的平均摩擦系数</a:t>
            </a:r>
            <a:endParaRPr lang="en-US" sz="2000" dirty="0"/>
          </a:p>
        </p:txBody>
      </p:sp>
      <p:sp>
        <p:nvSpPr>
          <p:cNvPr id="36" name="灯片编号占位符 35">
            <a:extLst>
              <a:ext uri="{FF2B5EF4-FFF2-40B4-BE49-F238E27FC236}">
                <a16:creationId xmlns:a16="http://schemas.microsoft.com/office/drawing/2014/main" id="{CF911DCB-5F07-4F6D-8AE2-4EBC5CC4FBF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17CB6D0-8F24-4455-AB05-0E3271988DC8}"/>
              </a:ext>
            </a:extLst>
          </p:cNvPr>
          <p:cNvSpPr/>
          <p:nvPr/>
        </p:nvSpPr>
        <p:spPr>
          <a:xfrm>
            <a:off x="606861" y="5016370"/>
            <a:ext cx="7927539" cy="1789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6959759" y="1798553"/>
            <a:ext cx="3339669" cy="40303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81815" y="1143000"/>
            <a:ext cx="4744915" cy="3297224"/>
          </a:xfrm>
          <a:prstGeom prst="rect">
            <a:avLst/>
          </a:prstGeom>
        </p:spPr>
        <p:txBody>
          <a:bodyPr vert="horz" wrap="square" lIns="0" tIns="80303" rIns="0" bIns="0" rtlCol="0">
            <a:spAutoFit/>
          </a:bodyPr>
          <a:lstStyle/>
          <a:p>
            <a:pPr marL="65651">
              <a:spcBef>
                <a:spcPts val="632"/>
              </a:spcBef>
              <a:tabLst>
                <a:tab pos="487692" algn="l"/>
              </a:tabLst>
            </a:pPr>
            <a:r>
              <a:rPr sz="2215" b="1" u="sng" spc="-554" dirty="0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u="sng" spc="-5" dirty="0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黑体" panose="02010609060101010101" pitchFamily="49" charset="-122"/>
                <a:cs typeface="华文中宋"/>
              </a:rPr>
              <a:t>牛	顿</a:t>
            </a:r>
            <a:r>
              <a:rPr sz="2215" b="1" u="sng" spc="-162" dirty="0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黑体" panose="02010609060101010101" pitchFamily="49" charset="-122"/>
                <a:cs typeface="华文中宋"/>
              </a:rPr>
              <a:t> </a:t>
            </a:r>
            <a:endParaRPr sz="2215" dirty="0">
              <a:solidFill>
                <a:srgbClr val="FF0000"/>
              </a:solidFill>
              <a:latin typeface="黑体" panose="02010609060101010101" pitchFamily="49" charset="-122"/>
              <a:cs typeface="华文中宋"/>
            </a:endParaRPr>
          </a:p>
          <a:p>
            <a:pPr marL="11723" marR="4689">
              <a:lnSpc>
                <a:spcPct val="140100"/>
              </a:lnSpc>
              <a:spcBef>
                <a:spcPts val="1735"/>
              </a:spcBef>
            </a:pPr>
            <a:r>
              <a:rPr sz="1846" b="1" spc="5" dirty="0" err="1">
                <a:latin typeface="黑体" panose="02010609060101010101" pitchFamily="49" charset="-122"/>
                <a:cs typeface="宋体"/>
              </a:rPr>
              <a:t>伟大的数学家、物理学家、</a:t>
            </a:r>
            <a:r>
              <a:rPr sz="1846" b="1" spc="-5" dirty="0" err="1">
                <a:latin typeface="黑体" panose="02010609060101010101" pitchFamily="49" charset="-122"/>
                <a:cs typeface="宋体"/>
              </a:rPr>
              <a:t>天</a:t>
            </a:r>
            <a:r>
              <a:rPr sz="1846" b="1" spc="5" dirty="0" err="1">
                <a:latin typeface="黑体" panose="02010609060101010101" pitchFamily="49" charset="-122"/>
                <a:cs typeface="宋体"/>
              </a:rPr>
              <a:t>文学</a:t>
            </a:r>
            <a:r>
              <a:rPr sz="1846" b="1" spc="-5" dirty="0" err="1">
                <a:latin typeface="黑体" panose="02010609060101010101" pitchFamily="49" charset="-122"/>
                <a:cs typeface="宋体"/>
              </a:rPr>
              <a:t>家</a:t>
            </a:r>
            <a:r>
              <a:rPr sz="1846" b="1" spc="5" dirty="0" err="1">
                <a:latin typeface="黑体" panose="02010609060101010101" pitchFamily="49" charset="-122"/>
                <a:cs typeface="宋体"/>
              </a:rPr>
              <a:t>和哲</a:t>
            </a:r>
            <a:r>
              <a:rPr sz="1846" b="1" spc="-5" dirty="0" err="1">
                <a:latin typeface="黑体" panose="02010609060101010101" pitchFamily="49" charset="-122"/>
                <a:cs typeface="宋体"/>
              </a:rPr>
              <a:t>学家</a:t>
            </a:r>
            <a:r>
              <a:rPr sz="1846" b="1" spc="-5" dirty="0">
                <a:latin typeface="黑体" panose="02010609060101010101" pitchFamily="49" charset="-122"/>
                <a:cs typeface="宋体"/>
              </a:rPr>
              <a:t> </a:t>
            </a:r>
            <a:r>
              <a:rPr sz="1846" b="1" spc="5" dirty="0">
                <a:latin typeface="黑体" panose="02010609060101010101" pitchFamily="49" charset="-122"/>
                <a:cs typeface="宋体"/>
              </a:rPr>
              <a:t>最卓越的贡献是</a:t>
            </a:r>
            <a:r>
              <a:rPr sz="1846" b="1" spc="5" dirty="0">
                <a:solidFill>
                  <a:srgbClr val="FF0000"/>
                </a:solidFill>
                <a:latin typeface="黑体" panose="02010609060101010101" pitchFamily="49" charset="-122"/>
                <a:cs typeface="宋体"/>
              </a:rPr>
              <a:t>微积分</a:t>
            </a:r>
            <a:r>
              <a:rPr sz="1846" b="1" spc="5" dirty="0">
                <a:latin typeface="黑体" panose="02010609060101010101" pitchFamily="49" charset="-122"/>
                <a:cs typeface="宋体"/>
              </a:rPr>
              <a:t>和</a:t>
            </a:r>
            <a:r>
              <a:rPr sz="1846" b="1" spc="5" dirty="0">
                <a:solidFill>
                  <a:srgbClr val="FF0000"/>
                </a:solidFill>
                <a:latin typeface="黑体" panose="02010609060101010101" pitchFamily="49" charset="-122"/>
                <a:cs typeface="宋体"/>
              </a:rPr>
              <a:t>经</a:t>
            </a:r>
            <a:r>
              <a:rPr sz="1846" b="1" spc="-5" dirty="0">
                <a:solidFill>
                  <a:srgbClr val="FF0000"/>
                </a:solidFill>
                <a:latin typeface="黑体" panose="02010609060101010101" pitchFamily="49" charset="-122"/>
                <a:cs typeface="宋体"/>
              </a:rPr>
              <a:t>典</a:t>
            </a:r>
            <a:r>
              <a:rPr sz="1846" b="1" spc="5" dirty="0">
                <a:solidFill>
                  <a:srgbClr val="FF0000"/>
                </a:solidFill>
                <a:latin typeface="黑体" panose="02010609060101010101" pitchFamily="49" charset="-122"/>
                <a:cs typeface="宋体"/>
              </a:rPr>
              <a:t>力</a:t>
            </a:r>
            <a:r>
              <a:rPr sz="1846" b="1" spc="9" dirty="0">
                <a:solidFill>
                  <a:srgbClr val="FF0000"/>
                </a:solidFill>
                <a:latin typeface="黑体" panose="02010609060101010101" pitchFamily="49" charset="-122"/>
                <a:cs typeface="宋体"/>
              </a:rPr>
              <a:t>学</a:t>
            </a:r>
            <a:r>
              <a:rPr sz="1846" b="1" spc="-5" dirty="0">
                <a:latin typeface="黑体" panose="02010609060101010101" pitchFamily="49" charset="-122"/>
                <a:cs typeface="宋体"/>
              </a:rPr>
              <a:t>的</a:t>
            </a:r>
            <a:r>
              <a:rPr sz="1846" b="1" spc="5" dirty="0">
                <a:latin typeface="黑体" panose="02010609060101010101" pitchFamily="49" charset="-122"/>
                <a:cs typeface="宋体"/>
              </a:rPr>
              <a:t>创建</a:t>
            </a:r>
            <a:r>
              <a:rPr sz="1846" b="1" spc="-5" dirty="0">
                <a:latin typeface="黑体" panose="02010609060101010101" pitchFamily="49" charset="-122"/>
                <a:cs typeface="宋体"/>
              </a:rPr>
              <a:t>。</a:t>
            </a:r>
            <a:endParaRPr sz="1846" dirty="0">
              <a:latin typeface="黑体" panose="02010609060101010101" pitchFamily="49" charset="-122"/>
              <a:cs typeface="宋体"/>
            </a:endParaRPr>
          </a:p>
          <a:p>
            <a:pPr marL="11723" marR="4689" algn="just">
              <a:lnSpc>
                <a:spcPct val="120000"/>
              </a:lnSpc>
              <a:spcBef>
                <a:spcPts val="443"/>
              </a:spcBef>
            </a:pPr>
            <a:r>
              <a:rPr sz="1846" b="1" spc="5" dirty="0">
                <a:latin typeface="黑体" panose="02010609060101010101" pitchFamily="49" charset="-122"/>
                <a:cs typeface="宋体"/>
              </a:rPr>
              <a:t>恩格斯概括：“牛顿由于发</a:t>
            </a:r>
            <a:r>
              <a:rPr sz="1846" b="1" spc="-5" dirty="0">
                <a:latin typeface="黑体" panose="02010609060101010101" pitchFamily="49" charset="-122"/>
                <a:cs typeface="宋体"/>
              </a:rPr>
              <a:t>明</a:t>
            </a:r>
            <a:r>
              <a:rPr sz="1846" b="1" spc="5" dirty="0">
                <a:latin typeface="黑体" panose="02010609060101010101" pitchFamily="49" charset="-122"/>
                <a:cs typeface="宋体"/>
              </a:rPr>
              <a:t>了万</a:t>
            </a:r>
            <a:r>
              <a:rPr sz="1846" b="1" spc="-5" dirty="0">
                <a:latin typeface="黑体" panose="02010609060101010101" pitchFamily="49" charset="-122"/>
                <a:cs typeface="宋体"/>
              </a:rPr>
              <a:t>有</a:t>
            </a:r>
            <a:r>
              <a:rPr sz="1846" b="1" spc="5" dirty="0">
                <a:latin typeface="黑体" panose="02010609060101010101" pitchFamily="49" charset="-122"/>
                <a:cs typeface="宋体"/>
              </a:rPr>
              <a:t>引力</a:t>
            </a:r>
            <a:r>
              <a:rPr sz="1846" b="1" spc="-5" dirty="0">
                <a:latin typeface="黑体" panose="02010609060101010101" pitchFamily="49" charset="-122"/>
                <a:cs typeface="宋体"/>
              </a:rPr>
              <a:t>定律 </a:t>
            </a:r>
            <a:r>
              <a:rPr sz="1846" b="1" spc="5" dirty="0">
                <a:latin typeface="黑体" panose="02010609060101010101" pitchFamily="49" charset="-122"/>
                <a:cs typeface="宋体"/>
              </a:rPr>
              <a:t>而创立了科学的天文学，由</a:t>
            </a:r>
            <a:r>
              <a:rPr sz="1846" b="1" spc="-5" dirty="0">
                <a:latin typeface="黑体" panose="02010609060101010101" pitchFamily="49" charset="-122"/>
                <a:cs typeface="宋体"/>
              </a:rPr>
              <a:t>于</a:t>
            </a:r>
            <a:r>
              <a:rPr sz="1846" b="1" spc="5" dirty="0">
                <a:latin typeface="黑体" panose="02010609060101010101" pitchFamily="49" charset="-122"/>
                <a:cs typeface="宋体"/>
              </a:rPr>
              <a:t>进行</a:t>
            </a:r>
            <a:r>
              <a:rPr sz="1846" b="1" spc="-5" dirty="0">
                <a:latin typeface="黑体" panose="02010609060101010101" pitchFamily="49" charset="-122"/>
                <a:cs typeface="宋体"/>
              </a:rPr>
              <a:t>了</a:t>
            </a:r>
            <a:r>
              <a:rPr sz="1846" b="1" spc="5" dirty="0">
                <a:latin typeface="黑体" panose="02010609060101010101" pitchFamily="49" charset="-122"/>
                <a:cs typeface="宋体"/>
              </a:rPr>
              <a:t>光的</a:t>
            </a:r>
            <a:r>
              <a:rPr sz="1846" b="1" spc="-5" dirty="0">
                <a:latin typeface="黑体" panose="02010609060101010101" pitchFamily="49" charset="-122"/>
                <a:cs typeface="宋体"/>
              </a:rPr>
              <a:t>分解 </a:t>
            </a:r>
            <a:r>
              <a:rPr sz="1846" b="1" dirty="0">
                <a:latin typeface="黑体" panose="02010609060101010101" pitchFamily="49" charset="-122"/>
                <a:cs typeface="宋体"/>
              </a:rPr>
              <a:t>而创立了科学的光学，由于</a:t>
            </a:r>
            <a:r>
              <a:rPr sz="1846" b="1" spc="-9" dirty="0">
                <a:latin typeface="黑体" panose="02010609060101010101" pitchFamily="49" charset="-122"/>
                <a:cs typeface="宋体"/>
              </a:rPr>
              <a:t>创</a:t>
            </a:r>
            <a:r>
              <a:rPr sz="1846" b="1" dirty="0">
                <a:latin typeface="黑体" panose="02010609060101010101" pitchFamily="49" charset="-122"/>
                <a:cs typeface="宋体"/>
              </a:rPr>
              <a:t>立了</a:t>
            </a:r>
            <a:r>
              <a:rPr sz="1846" b="1" spc="-9" dirty="0">
                <a:latin typeface="黑体" panose="02010609060101010101" pitchFamily="49" charset="-122"/>
                <a:cs typeface="宋体"/>
              </a:rPr>
              <a:t>二</a:t>
            </a:r>
            <a:r>
              <a:rPr sz="1846" b="1" dirty="0">
                <a:latin typeface="黑体" panose="02010609060101010101" pitchFamily="49" charset="-122"/>
                <a:cs typeface="宋体"/>
              </a:rPr>
              <a:t>项式</a:t>
            </a:r>
            <a:r>
              <a:rPr sz="1846" b="1" spc="-9" dirty="0">
                <a:latin typeface="黑体" panose="02010609060101010101" pitchFamily="49" charset="-122"/>
                <a:cs typeface="宋体"/>
              </a:rPr>
              <a:t>定</a:t>
            </a:r>
            <a:r>
              <a:rPr sz="1846" b="1" spc="-5" dirty="0">
                <a:latin typeface="黑体" panose="02010609060101010101" pitchFamily="49" charset="-122"/>
                <a:cs typeface="宋体"/>
              </a:rPr>
              <a:t>理 </a:t>
            </a:r>
            <a:r>
              <a:rPr sz="1846" b="1" spc="5" dirty="0">
                <a:latin typeface="黑体" panose="02010609060101010101" pitchFamily="49" charset="-122"/>
                <a:cs typeface="宋体"/>
              </a:rPr>
              <a:t>和无限理论而创立了科学的</a:t>
            </a:r>
            <a:r>
              <a:rPr sz="1846" b="1" spc="-5" dirty="0">
                <a:latin typeface="黑体" panose="02010609060101010101" pitchFamily="49" charset="-122"/>
                <a:cs typeface="宋体"/>
              </a:rPr>
              <a:t>数</a:t>
            </a:r>
            <a:r>
              <a:rPr sz="1846" b="1" spc="5" dirty="0">
                <a:latin typeface="黑体" panose="02010609060101010101" pitchFamily="49" charset="-122"/>
                <a:cs typeface="宋体"/>
              </a:rPr>
              <a:t>学，</a:t>
            </a:r>
            <a:r>
              <a:rPr sz="1846" b="1" spc="-5" dirty="0">
                <a:latin typeface="黑体" panose="02010609060101010101" pitchFamily="49" charset="-122"/>
                <a:cs typeface="宋体"/>
              </a:rPr>
              <a:t>由</a:t>
            </a:r>
            <a:r>
              <a:rPr sz="1846" b="1" spc="5" dirty="0">
                <a:latin typeface="黑体" panose="02010609060101010101" pitchFamily="49" charset="-122"/>
                <a:cs typeface="宋体"/>
              </a:rPr>
              <a:t>于认</a:t>
            </a:r>
            <a:r>
              <a:rPr sz="1846" b="1" spc="-5" dirty="0">
                <a:latin typeface="黑体" panose="02010609060101010101" pitchFamily="49" charset="-122"/>
                <a:cs typeface="宋体"/>
              </a:rPr>
              <a:t>识了 </a:t>
            </a:r>
            <a:r>
              <a:rPr sz="1846" b="1" spc="5" dirty="0">
                <a:latin typeface="黑体" panose="02010609060101010101" pitchFamily="49" charset="-122"/>
                <a:cs typeface="宋体"/>
              </a:rPr>
              <a:t>力的本性而创立了科学的力</a:t>
            </a:r>
            <a:r>
              <a:rPr sz="1846" b="1" spc="-5" dirty="0">
                <a:latin typeface="黑体" panose="02010609060101010101" pitchFamily="49" charset="-122"/>
                <a:cs typeface="宋体"/>
              </a:rPr>
              <a:t>学</a:t>
            </a:r>
            <a:r>
              <a:rPr sz="1846" b="1" spc="5" dirty="0">
                <a:latin typeface="黑体" panose="02010609060101010101" pitchFamily="49" charset="-122"/>
                <a:cs typeface="宋体"/>
              </a:rPr>
              <a:t>”</a:t>
            </a:r>
            <a:r>
              <a:rPr sz="1846" b="1" spc="-5" dirty="0">
                <a:latin typeface="黑体" panose="02010609060101010101" pitchFamily="49" charset="-122"/>
                <a:cs typeface="宋体"/>
              </a:rPr>
              <a:t>。</a:t>
            </a:r>
            <a:endParaRPr sz="1846" dirty="0">
              <a:latin typeface="黑体" panose="02010609060101010101" pitchFamily="49" charset="-122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15012" y="5257801"/>
            <a:ext cx="4890587" cy="662272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11723" marR="4689">
              <a:lnSpc>
                <a:spcPct val="120000"/>
              </a:lnSpc>
              <a:spcBef>
                <a:spcPts val="92"/>
              </a:spcBef>
            </a:pPr>
            <a:r>
              <a:rPr sz="1846" b="1" spc="9" dirty="0" err="1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建立</a:t>
            </a:r>
            <a:r>
              <a:rPr sz="1846" b="1" dirty="0" err="1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了牛</a:t>
            </a:r>
            <a:r>
              <a:rPr sz="1846" b="1" spc="-14" dirty="0" err="1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顿</a:t>
            </a:r>
            <a:r>
              <a:rPr sz="1846" b="1" dirty="0" err="1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内摩</a:t>
            </a:r>
            <a:r>
              <a:rPr sz="1846" b="1" spc="-14" dirty="0" err="1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擦</a:t>
            </a:r>
            <a:r>
              <a:rPr sz="1846" b="1" dirty="0" err="1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定律</a:t>
            </a:r>
            <a:r>
              <a:rPr sz="1846" b="1" spc="-14" dirty="0" err="1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，</a:t>
            </a:r>
            <a:r>
              <a:rPr sz="1846" b="1" dirty="0" err="1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为</a:t>
            </a:r>
            <a:r>
              <a:rPr lang="zh-CN" altLang="en-US" sz="185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粘</a:t>
            </a:r>
            <a:r>
              <a:rPr sz="1846" b="1" spc="-14" dirty="0" err="1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性</a:t>
            </a:r>
            <a:r>
              <a:rPr sz="1846" b="1" dirty="0" err="1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流体</a:t>
            </a:r>
            <a:r>
              <a:rPr sz="1846" b="1" spc="-14" dirty="0" err="1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力</a:t>
            </a:r>
            <a:r>
              <a:rPr sz="1846" b="1" dirty="0" err="1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学初步</a:t>
            </a:r>
            <a:r>
              <a:rPr lang="zh-CN" altLang="en-US" sz="1846" b="1" spc="9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奠</a:t>
            </a:r>
            <a:r>
              <a:rPr sz="1846" b="1" spc="9" dirty="0" err="1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定</a:t>
            </a:r>
            <a:r>
              <a:rPr sz="1846" b="1" dirty="0" err="1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了理</a:t>
            </a:r>
            <a:r>
              <a:rPr sz="1846" b="1" spc="-14" dirty="0" err="1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论</a:t>
            </a:r>
            <a:r>
              <a:rPr sz="1846" b="1" dirty="0" err="1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基础</a:t>
            </a:r>
            <a:r>
              <a:rPr sz="1846" b="1" spc="-14" dirty="0" err="1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，</a:t>
            </a:r>
            <a:r>
              <a:rPr sz="1846" b="1" dirty="0" err="1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并讨</a:t>
            </a:r>
            <a:r>
              <a:rPr sz="1846" b="1" spc="-14" dirty="0" err="1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论</a:t>
            </a:r>
            <a:r>
              <a:rPr sz="1846" b="1" dirty="0" err="1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了波</a:t>
            </a:r>
            <a:r>
              <a:rPr sz="1846" b="1" spc="-14" dirty="0" err="1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浪</a:t>
            </a:r>
            <a:r>
              <a:rPr sz="1846" b="1" dirty="0" err="1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运动</a:t>
            </a:r>
            <a:r>
              <a:rPr sz="1846" b="1" spc="-14" dirty="0" err="1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等</a:t>
            </a:r>
            <a:r>
              <a:rPr sz="1846" b="1" dirty="0" err="1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问题</a:t>
            </a:r>
            <a:r>
              <a:rPr sz="1846" b="1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。</a:t>
            </a:r>
            <a:endParaRPr sz="1846" dirty="0">
              <a:solidFill>
                <a:srgbClr val="FF0000"/>
              </a:solidFill>
              <a:latin typeface="黑体" panose="02010609060101010101" pitchFamily="49" charset="-122"/>
              <a:cs typeface="华文中宋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96902" y="5895444"/>
            <a:ext cx="2009099" cy="352700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11723">
              <a:spcBef>
                <a:spcPts val="92"/>
              </a:spcBef>
            </a:pPr>
            <a:r>
              <a:rPr sz="1846" b="1" u="sng" spc="-457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46"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黑体" panose="02010609060101010101" pitchFamily="49" charset="-122"/>
                <a:cs typeface="华文中宋"/>
              </a:rPr>
              <a:t>牛 顿</a:t>
            </a:r>
            <a:r>
              <a:rPr sz="1846" b="1" u="sng" spc="111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黑体" panose="02010609060101010101" pitchFamily="49" charset="-122"/>
                <a:cs typeface="华文中宋"/>
              </a:rPr>
              <a:t> </a:t>
            </a:r>
            <a:r>
              <a:rPr sz="1846" b="1" dirty="0">
                <a:latin typeface="Times New Roman"/>
                <a:cs typeface="Times New Roman"/>
              </a:rPr>
              <a:t>(</a:t>
            </a:r>
            <a:r>
              <a:rPr sz="1846" dirty="0">
                <a:latin typeface="Times New Roman"/>
                <a:cs typeface="Times New Roman"/>
              </a:rPr>
              <a:t>1642-1727</a:t>
            </a:r>
            <a:r>
              <a:rPr sz="2215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AF763F2-CDD6-40C1-A22F-4B4474E1FFC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DB3A385-D4C2-4B57-BEFA-2E2DD00CB40C}"/>
              </a:ext>
            </a:extLst>
          </p:cNvPr>
          <p:cNvSpPr/>
          <p:nvPr/>
        </p:nvSpPr>
        <p:spPr>
          <a:xfrm>
            <a:off x="609600" y="1255300"/>
            <a:ext cx="998529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湍流 （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turbulence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、紊流、乱流）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就是指由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Navier-Stokes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方程所描述的粘性流体当超过临界雷诺数后，从规则流动转捩为在时空中紊乱复杂的多尺度涡旋运动的形态。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88B90A3-A8BE-4FD3-94B4-D05B98FB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湍流基本概念</a:t>
            </a:r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A172058-377E-4226-BD97-2BD228F3A072}"/>
              </a:ext>
            </a:extLst>
          </p:cNvPr>
          <p:cNvSpPr/>
          <p:nvPr/>
        </p:nvSpPr>
        <p:spPr>
          <a:xfrm>
            <a:off x="609601" y="2921740"/>
            <a:ext cx="10439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湍流的复杂性包括：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计算的复杂性，尺度的复杂性，状态的复杂性，转捩的复杂性，预测的复杂性，描述的复杂性，测量的复杂性，各种结果解释的复杂性。因此，湍流研究进展十分缓慢。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4A93244-0800-4144-AA9A-5284271064F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70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C14AEE-25A0-45B7-BCE3-4999C33D2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105400"/>
            <a:ext cx="1600200" cy="910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02CD983-77D0-4E73-BF15-61A0F4EF2236}"/>
                  </a:ext>
                </a:extLst>
              </p:cNvPr>
              <p:cNvSpPr txBox="1"/>
              <p:nvPr/>
            </p:nvSpPr>
            <p:spPr>
              <a:xfrm>
                <a:off x="4500467" y="5105400"/>
                <a:ext cx="6094428" cy="922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𝑓𝐿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i="0">
                          <a:latin typeface="Cambria Math" panose="02040503050406030204" pitchFamily="18" charset="0"/>
                        </a:rPr>
                        <m:t>=0.072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02CD983-77D0-4E73-BF15-61A0F4EF2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467" y="5105400"/>
                <a:ext cx="6094428" cy="9229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3E95391D-5F28-4E28-BA7B-4D24D14D4BD2}"/>
              </a:ext>
            </a:extLst>
          </p:cNvPr>
          <p:cNvSpPr txBox="1"/>
          <p:nvPr/>
        </p:nvSpPr>
        <p:spPr>
          <a:xfrm>
            <a:off x="2133600" y="4588180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湍流边界层厚度</a:t>
            </a:r>
            <a:endParaRPr 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A372F91-4349-4012-9D1D-5D3C1C1A1AE3}"/>
              </a:ext>
            </a:extLst>
          </p:cNvPr>
          <p:cNvSpPr/>
          <p:nvPr/>
        </p:nvSpPr>
        <p:spPr>
          <a:xfrm>
            <a:off x="6096000" y="4611030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湍流平板平均摩擦系数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A80AB5-7C47-4E0F-8E08-BF21B0829CF8}"/>
              </a:ext>
            </a:extLst>
          </p:cNvPr>
          <p:cNvSpPr/>
          <p:nvPr/>
        </p:nvSpPr>
        <p:spPr>
          <a:xfrm>
            <a:off x="387645" y="1037340"/>
            <a:ext cx="10966155" cy="533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920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96125EC2-E1F1-43F2-A5F2-FD1BC1AE7E3F}"/>
              </a:ext>
            </a:extLst>
          </p:cNvPr>
          <p:cNvSpPr/>
          <p:nvPr/>
        </p:nvSpPr>
        <p:spPr>
          <a:xfrm>
            <a:off x="533400" y="1295400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压力降可以表达成</a:t>
            </a:r>
            <a:endParaRPr lang="en-US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E4D69D5-B1BA-4C18-98C4-076D39B355A3}"/>
              </a:ext>
            </a:extLst>
          </p:cNvPr>
          <p:cNvSpPr/>
          <p:nvPr/>
        </p:nvSpPr>
        <p:spPr>
          <a:xfrm>
            <a:off x="533400" y="2060204"/>
            <a:ext cx="3281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用摩擦系数来表达上式，有</a:t>
            </a:r>
            <a:endParaRPr lang="en-US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F24C4BD-6C93-470A-82F0-454F36498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171455"/>
            <a:ext cx="2390026" cy="64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B58C0F-49C2-4675-BDF0-56816274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9" y="1225455"/>
            <a:ext cx="1429413" cy="5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559853-ADFC-4744-AF10-F1D319089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2" y="2677561"/>
            <a:ext cx="1531141" cy="756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EB067C0-7540-4348-A1E9-2273854A7E69}"/>
              </a:ext>
            </a:extLst>
          </p:cNvPr>
          <p:cNvSpPr/>
          <p:nvPr/>
        </p:nvSpPr>
        <p:spPr>
          <a:xfrm>
            <a:off x="4953000" y="2796479"/>
            <a:ext cx="7008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或者</a:t>
            </a:r>
            <a:endParaRPr lang="en-US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130A314-01C5-4684-A2F2-EF7DBFDAC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34" y="2635697"/>
            <a:ext cx="1429413" cy="70478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625C158-A5F1-49A3-BEDE-585AE15D6FDD}"/>
              </a:ext>
            </a:extLst>
          </p:cNvPr>
          <p:cNvSpPr/>
          <p:nvPr/>
        </p:nvSpPr>
        <p:spPr>
          <a:xfrm>
            <a:off x="624149" y="3609649"/>
            <a:ext cx="7694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称为范宁（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Fanning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）摩擦系数，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称为达西（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Darcy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）摩擦系数</a:t>
            </a:r>
            <a:endParaRPr lang="en-US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CDB3EC-A569-4C39-AF79-C7BB00CF4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8153" y="4428988"/>
            <a:ext cx="1739590" cy="89209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F27ADE-E7B0-4635-9FB9-0371D03A060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71</a:t>
            </a:fld>
            <a:endParaRPr lang="en-US"/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58BF35E5-5826-474C-A10E-D5EA22261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257175"/>
            <a:ext cx="11417300" cy="455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7.</a:t>
            </a: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封闭管道中的流动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9D8F11-A191-4D1B-B59D-D91FCEDB8FD4}"/>
              </a:ext>
            </a:extLst>
          </p:cNvPr>
          <p:cNvSpPr/>
          <p:nvPr/>
        </p:nvSpPr>
        <p:spPr>
          <a:xfrm>
            <a:off x="387350" y="990600"/>
            <a:ext cx="7842250" cy="480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7E85B9-BC6B-4A1E-A43E-1A1D1998C2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760" y="1765455"/>
            <a:ext cx="3831771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282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3B8B5-DC55-44E3-A9BE-6AA5F4A4A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圆管流动入口端的摩擦系数</a:t>
            </a:r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5540404-5FF6-4C31-B5CD-088A1F81E0B0}"/>
              </a:ext>
            </a:extLst>
          </p:cNvPr>
          <p:cNvSpPr/>
          <p:nvPr/>
        </p:nvSpPr>
        <p:spPr>
          <a:xfrm>
            <a:off x="838200" y="3115138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充分发展的层流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流向速度剖面不变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6534DE6-C43D-4548-BD00-5BD84553868E}"/>
              </a:ext>
            </a:extLst>
          </p:cNvPr>
          <p:cNvSpPr/>
          <p:nvPr/>
        </p:nvSpPr>
        <p:spPr>
          <a:xfrm>
            <a:off x="533399" y="3989638"/>
            <a:ext cx="92964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充分发展的湍流              教材认为无解析公式  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400" i="1" baseline="-16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&gt; 50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</a:t>
            </a:r>
          </a:p>
          <a:p>
            <a:endParaRPr lang="en-US" altLang="zh-CN" sz="2400" i="1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但最近的计算流体力学（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CFD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）结果提出了经验公式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4420393-526E-47D7-B396-56C58845F01F}"/>
              </a:ext>
            </a:extLst>
          </p:cNvPr>
          <p:cNvSpPr/>
          <p:nvPr/>
        </p:nvSpPr>
        <p:spPr>
          <a:xfrm>
            <a:off x="8458200" y="1600200"/>
            <a:ext cx="17365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入口效应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Entrance effect</a:t>
            </a:r>
            <a:endParaRPr 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9B4D77C-BC20-46CB-9598-2C3B59BA4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30" y="929303"/>
            <a:ext cx="7546693" cy="21860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DE0FFBB-F599-403D-B450-9644FF58E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014" y="3002671"/>
            <a:ext cx="2296986" cy="82035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5E01EF6-19D9-409F-811D-12FADB7C5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171" y="4583130"/>
            <a:ext cx="4305255" cy="864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78FD36E-C287-4418-88E6-1229F2A6E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879" y="5464622"/>
            <a:ext cx="10812479" cy="1152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C7BCC2C-40FF-44F1-8AE3-DCC6DE29D56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216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5FA0EC-F693-49FA-98DE-51BEA6758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30887"/>
          </a:xfrm>
        </p:spPr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莫迪图（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Moody Chart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42CCE2F-1468-4CC2-97B3-BFBB2F452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14400"/>
            <a:ext cx="9217254" cy="568596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E6619E-D561-4161-BEFB-5559993EB52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298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1A32D6A-BCA0-404E-834F-926D9612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各种常用材料的壁面粗糙度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6C11E8-E89C-4C9E-9170-08A565F13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14400"/>
            <a:ext cx="9864000" cy="574274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61E253-05FF-4442-91B2-F18DD25EDD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885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1A32D6A-BCA0-404E-834F-926D9612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圆管流动压头损失（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 loss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5849DA4-E0B1-4EC8-B591-6AF3DB5E578E}"/>
              </a:ext>
            </a:extLst>
          </p:cNvPr>
          <p:cNvSpPr/>
          <p:nvPr/>
        </p:nvSpPr>
        <p:spPr>
          <a:xfrm>
            <a:off x="476815" y="1862920"/>
            <a:ext cx="1217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压头损失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D25349-EC2C-47DF-95CD-558BF8E7D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607" y="1600200"/>
            <a:ext cx="2051824" cy="9255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6417F5-3746-46BD-92AA-52428DC5A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285" y="1600200"/>
            <a:ext cx="6325910" cy="421124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3FF4AAC-B37C-445D-876F-D617CDFB578C}"/>
              </a:ext>
            </a:extLst>
          </p:cNvPr>
          <p:cNvSpPr/>
          <p:nvPr/>
        </p:nvSpPr>
        <p:spPr>
          <a:xfrm>
            <a:off x="476815" y="6022415"/>
            <a:ext cx="48253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计算中使用简化的显式公式即可！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A5E16B-93D8-47BC-9F74-9E3299A14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22" y="3821340"/>
            <a:ext cx="4447478" cy="8689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490474B-A3E0-47D7-B37D-CFAC2B6CBD62}"/>
              </a:ext>
            </a:extLst>
          </p:cNvPr>
          <p:cNvSpPr/>
          <p:nvPr/>
        </p:nvSpPr>
        <p:spPr>
          <a:xfrm>
            <a:off x="2169767" y="4953000"/>
            <a:ext cx="14237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误差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&lt;1.5%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43F479-E1D9-42CD-A042-E48FE122D95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75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D050415-DDAC-4F9A-A84D-15717A375257}"/>
              </a:ext>
            </a:extLst>
          </p:cNvPr>
          <p:cNvSpPr/>
          <p:nvPr/>
        </p:nvSpPr>
        <p:spPr>
          <a:xfrm>
            <a:off x="387645" y="1219200"/>
            <a:ext cx="4793955" cy="4592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ECE71D-F37D-4043-B825-54C81E395B31}"/>
              </a:ext>
            </a:extLst>
          </p:cNvPr>
          <p:cNvSpPr/>
          <p:nvPr/>
        </p:nvSpPr>
        <p:spPr>
          <a:xfrm>
            <a:off x="5615285" y="1447800"/>
            <a:ext cx="4443115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0801BC-CC57-450E-8A5C-8ACD5F3A20B8}"/>
              </a:ext>
            </a:extLst>
          </p:cNvPr>
          <p:cNvSpPr/>
          <p:nvPr/>
        </p:nvSpPr>
        <p:spPr>
          <a:xfrm>
            <a:off x="593577" y="3210263"/>
            <a:ext cx="30235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求解摩擦系数的显式公式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643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1A32D6A-BCA0-404E-834F-926D9612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管件、阀门等造成的压头损失</a:t>
            </a:r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5849DA4-E0B1-4EC8-B591-6AF3DB5E578E}"/>
              </a:ext>
            </a:extLst>
          </p:cNvPr>
          <p:cNvSpPr/>
          <p:nvPr/>
        </p:nvSpPr>
        <p:spPr>
          <a:xfrm>
            <a:off x="353922" y="1205169"/>
            <a:ext cx="37978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各种部件会引起额外的压头损失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3FF4AAC-B37C-445D-876F-D617CDFB578C}"/>
              </a:ext>
            </a:extLst>
          </p:cNvPr>
          <p:cNvSpPr/>
          <p:nvPr/>
        </p:nvSpPr>
        <p:spPr>
          <a:xfrm>
            <a:off x="6934200" y="1157368"/>
            <a:ext cx="24481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为不同部件的系数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490474B-A3E0-47D7-B37D-CFAC2B6CBD62}"/>
              </a:ext>
            </a:extLst>
          </p:cNvPr>
          <p:cNvSpPr/>
          <p:nvPr/>
        </p:nvSpPr>
        <p:spPr>
          <a:xfrm>
            <a:off x="387645" y="1986872"/>
            <a:ext cx="3193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也可以折合成等价长度 </a:t>
            </a:r>
            <a:r>
              <a:rPr lang="en-US" altLang="zh-CN" sz="20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b="1" i="1" baseline="-14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</a:t>
            </a:r>
            <a:endParaRPr lang="en-US" sz="2000" i="1" baseline="-14000" dirty="0">
              <a:solidFill>
                <a:srgbClr val="0000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28AD8C-8249-459B-ABBA-0BF6D376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052" y="958079"/>
            <a:ext cx="2103863" cy="7986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A449FC-355D-457D-9444-D0E020CA9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855993"/>
            <a:ext cx="1939807" cy="6771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4FE063-3BDA-4782-8117-16546B69A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691125"/>
            <a:ext cx="4738570" cy="401586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436D758-658D-4E0F-AC8E-27200D998188}"/>
              </a:ext>
            </a:extLst>
          </p:cNvPr>
          <p:cNvSpPr/>
          <p:nvPr/>
        </p:nvSpPr>
        <p:spPr>
          <a:xfrm>
            <a:off x="387645" y="3008430"/>
            <a:ext cx="1441485" cy="35080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14000"/>
              </a:lnSpc>
            </a:pPr>
            <a:r>
              <a:rPr lang="zh-CN" altLang="en-US" sz="1400" b="1" dirty="0">
                <a:latin typeface="+mj-ea"/>
                <a:ea typeface="+mj-ea"/>
                <a:cs typeface="Times New Roman" panose="02020603050405020304" pitchFamily="18" charset="0"/>
              </a:rPr>
              <a:t>球阀</a:t>
            </a:r>
            <a:endParaRPr lang="en-US" altLang="zh-CN" sz="1400" b="1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r">
              <a:lnSpc>
                <a:spcPct val="114000"/>
              </a:lnSpc>
            </a:pPr>
            <a:r>
              <a:rPr lang="zh-CN" altLang="en-US" sz="1400" b="1" dirty="0">
                <a:latin typeface="+mj-ea"/>
                <a:ea typeface="+mj-ea"/>
                <a:cs typeface="Times New Roman" panose="02020603050405020304" pitchFamily="18" charset="0"/>
              </a:rPr>
              <a:t>角阀</a:t>
            </a:r>
            <a:endParaRPr lang="en-US" altLang="zh-CN" sz="1400" b="1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r">
              <a:lnSpc>
                <a:spcPct val="114000"/>
              </a:lnSpc>
            </a:pPr>
            <a:endParaRPr lang="en-US" sz="1400" b="1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r">
              <a:lnSpc>
                <a:spcPct val="114000"/>
              </a:lnSpc>
            </a:pPr>
            <a:r>
              <a:rPr lang="zh-CN" altLang="en-US" sz="1400" b="1" dirty="0">
                <a:latin typeface="+mj-ea"/>
                <a:ea typeface="+mj-ea"/>
                <a:cs typeface="Times New Roman" panose="02020603050405020304" pitchFamily="18" charset="0"/>
              </a:rPr>
              <a:t>阀门</a:t>
            </a:r>
            <a:endParaRPr lang="en-US" altLang="zh-CN" sz="1400" b="1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r">
              <a:lnSpc>
                <a:spcPct val="114000"/>
              </a:lnSpc>
            </a:pPr>
            <a:endParaRPr lang="en-US" sz="1400" b="1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r">
              <a:lnSpc>
                <a:spcPct val="114000"/>
              </a:lnSpc>
            </a:pPr>
            <a:endParaRPr lang="en-US" sz="1400" b="1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r">
              <a:lnSpc>
                <a:spcPct val="114000"/>
              </a:lnSpc>
            </a:pPr>
            <a:endParaRPr lang="en-US" sz="1200" b="1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r">
              <a:lnSpc>
                <a:spcPct val="114000"/>
              </a:lnSpc>
            </a:pPr>
            <a:r>
              <a:rPr lang="zh-CN" altLang="en-US" sz="1400" b="1" dirty="0">
                <a:latin typeface="+mj-ea"/>
                <a:ea typeface="+mj-ea"/>
                <a:cs typeface="Times New Roman" panose="02020603050405020304" pitchFamily="18" charset="0"/>
              </a:rPr>
              <a:t>标准</a:t>
            </a:r>
            <a:r>
              <a:rPr lang="en-US" altLang="zh-CN" sz="1400" b="1" dirty="0">
                <a:latin typeface="+mj-ea"/>
                <a:ea typeface="+mj-ea"/>
                <a:cs typeface="Times New Roman" panose="02020603050405020304" pitchFamily="18" charset="0"/>
              </a:rPr>
              <a:t>90</a:t>
            </a:r>
            <a:r>
              <a:rPr lang="zh-CN" altLang="en-US" sz="1400" b="1" dirty="0">
                <a:latin typeface="+mj-ea"/>
                <a:ea typeface="+mj-ea"/>
                <a:cs typeface="Times New Roman" panose="02020603050405020304" pitchFamily="18" charset="0"/>
              </a:rPr>
              <a:t>度弯头</a:t>
            </a:r>
            <a:endParaRPr lang="en-US" altLang="zh-CN" sz="1400" b="1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r">
              <a:lnSpc>
                <a:spcPct val="114000"/>
              </a:lnSpc>
            </a:pPr>
            <a:r>
              <a:rPr lang="zh-CN" altLang="en-US" sz="1400" b="1" dirty="0">
                <a:latin typeface="+mj-ea"/>
                <a:ea typeface="+mj-ea"/>
                <a:cs typeface="Times New Roman" panose="02020603050405020304" pitchFamily="18" charset="0"/>
              </a:rPr>
              <a:t>小半径</a:t>
            </a:r>
            <a:r>
              <a:rPr lang="en-US" altLang="zh-CN" sz="1400" b="1" dirty="0">
                <a:latin typeface="+mj-ea"/>
                <a:ea typeface="+mj-ea"/>
                <a:cs typeface="Times New Roman" panose="02020603050405020304" pitchFamily="18" charset="0"/>
              </a:rPr>
              <a:t>90</a:t>
            </a:r>
            <a:r>
              <a:rPr lang="zh-CN" altLang="en-US" sz="1400" b="1" dirty="0">
                <a:latin typeface="+mj-ea"/>
                <a:ea typeface="+mj-ea"/>
                <a:cs typeface="Times New Roman" panose="02020603050405020304" pitchFamily="18" charset="0"/>
              </a:rPr>
              <a:t>度弯头</a:t>
            </a:r>
            <a:endParaRPr lang="en-US" altLang="zh-CN" sz="1400" b="1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r">
              <a:lnSpc>
                <a:spcPct val="114000"/>
              </a:lnSpc>
            </a:pPr>
            <a:r>
              <a:rPr lang="zh-CN" altLang="en-US" sz="1400" b="1" dirty="0">
                <a:latin typeface="+mj-ea"/>
                <a:ea typeface="+mj-ea"/>
                <a:cs typeface="Times New Roman" panose="02020603050405020304" pitchFamily="18" charset="0"/>
              </a:rPr>
              <a:t>大半径</a:t>
            </a:r>
            <a:r>
              <a:rPr lang="en-US" altLang="zh-CN" sz="1400" b="1" dirty="0">
                <a:latin typeface="+mj-ea"/>
                <a:ea typeface="+mj-ea"/>
                <a:cs typeface="Times New Roman" panose="02020603050405020304" pitchFamily="18" charset="0"/>
              </a:rPr>
              <a:t>90</a:t>
            </a:r>
            <a:r>
              <a:rPr lang="zh-CN" altLang="en-US" sz="1400" b="1" dirty="0">
                <a:latin typeface="+mj-ea"/>
                <a:ea typeface="+mj-ea"/>
                <a:cs typeface="Times New Roman" panose="02020603050405020304" pitchFamily="18" charset="0"/>
              </a:rPr>
              <a:t>度弯头</a:t>
            </a:r>
            <a:endParaRPr lang="en-US" altLang="zh-CN" sz="1400" b="1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r">
              <a:lnSpc>
                <a:spcPct val="114000"/>
              </a:lnSpc>
            </a:pPr>
            <a:r>
              <a:rPr lang="zh-CN" altLang="en-US" sz="1400" b="1" dirty="0">
                <a:latin typeface="+mj-ea"/>
                <a:ea typeface="+mj-ea"/>
                <a:cs typeface="Times New Roman" panose="02020603050405020304" pitchFamily="18" charset="0"/>
              </a:rPr>
              <a:t>标准</a:t>
            </a:r>
            <a:r>
              <a:rPr lang="en-US" altLang="zh-CN" sz="1400" b="1" dirty="0">
                <a:latin typeface="+mj-ea"/>
                <a:ea typeface="+mj-ea"/>
                <a:cs typeface="Times New Roman" panose="02020603050405020304" pitchFamily="18" charset="0"/>
              </a:rPr>
              <a:t>45</a:t>
            </a:r>
            <a:r>
              <a:rPr lang="zh-CN" altLang="en-US" sz="1400" b="1" dirty="0">
                <a:latin typeface="+mj-ea"/>
                <a:ea typeface="+mj-ea"/>
                <a:cs typeface="Times New Roman" panose="02020603050405020304" pitchFamily="18" charset="0"/>
              </a:rPr>
              <a:t>度弯头</a:t>
            </a:r>
            <a:endParaRPr lang="en-US" altLang="zh-CN" sz="1400" b="1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r">
              <a:lnSpc>
                <a:spcPct val="114000"/>
              </a:lnSpc>
            </a:pPr>
            <a:r>
              <a:rPr lang="en-US" altLang="zh-CN" sz="1400" b="1" dirty="0">
                <a:latin typeface="+mj-ea"/>
                <a:ea typeface="+mj-ea"/>
              </a:rPr>
              <a:t>T</a:t>
            </a:r>
            <a:r>
              <a:rPr lang="zh-CN" altLang="en-US" sz="1400" b="1" dirty="0">
                <a:latin typeface="+mj-ea"/>
                <a:ea typeface="+mj-ea"/>
              </a:rPr>
              <a:t>型三通，侧面</a:t>
            </a:r>
            <a:endParaRPr lang="en-US" altLang="zh-CN" sz="1400" b="1" dirty="0">
              <a:latin typeface="+mj-ea"/>
              <a:ea typeface="+mj-ea"/>
            </a:endParaRPr>
          </a:p>
          <a:p>
            <a:pPr algn="r">
              <a:lnSpc>
                <a:spcPct val="114000"/>
              </a:lnSpc>
            </a:pPr>
            <a:r>
              <a:rPr lang="en-US" altLang="zh-CN" sz="1400" b="1" dirty="0">
                <a:latin typeface="+mj-ea"/>
                <a:ea typeface="+mj-ea"/>
              </a:rPr>
              <a:t>T</a:t>
            </a:r>
            <a:r>
              <a:rPr lang="zh-CN" altLang="en-US" sz="1400" b="1" dirty="0">
                <a:latin typeface="+mj-ea"/>
                <a:ea typeface="+mj-ea"/>
              </a:rPr>
              <a:t>型三通，直流</a:t>
            </a:r>
            <a:endParaRPr lang="en-US" altLang="zh-CN" sz="1400" b="1" dirty="0">
              <a:latin typeface="+mj-ea"/>
              <a:ea typeface="+mj-ea"/>
            </a:endParaRPr>
          </a:p>
          <a:p>
            <a:pPr algn="r">
              <a:lnSpc>
                <a:spcPct val="114000"/>
              </a:lnSpc>
            </a:pPr>
            <a:r>
              <a:rPr lang="en-US" sz="1400" b="1" dirty="0">
                <a:latin typeface="+mj-ea"/>
                <a:ea typeface="+mj-ea"/>
              </a:rPr>
              <a:t>180</a:t>
            </a:r>
            <a:r>
              <a:rPr lang="zh-CN" altLang="en-US" sz="1400" b="1" dirty="0">
                <a:latin typeface="+mj-ea"/>
                <a:ea typeface="+mj-ea"/>
              </a:rPr>
              <a:t>度弯头</a:t>
            </a:r>
            <a:endParaRPr lang="en-US" sz="1400" b="1" dirty="0">
              <a:latin typeface="+mj-ea"/>
              <a:ea typeface="+mj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DF44317-9F62-466E-9DD1-D249038867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76</a:t>
            </a:fld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B3F41D4-8ECC-43FB-A533-EA30AE09CDFE}"/>
              </a:ext>
            </a:extLst>
          </p:cNvPr>
          <p:cNvSpPr/>
          <p:nvPr/>
        </p:nvSpPr>
        <p:spPr>
          <a:xfrm>
            <a:off x="353922" y="958079"/>
            <a:ext cx="9552078" cy="1575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32F17A-FC39-4A0B-8E10-917C5FA7F997}"/>
              </a:ext>
            </a:extLst>
          </p:cNvPr>
          <p:cNvSpPr/>
          <p:nvPr/>
        </p:nvSpPr>
        <p:spPr>
          <a:xfrm>
            <a:off x="7024240" y="2898762"/>
            <a:ext cx="4558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具体各部件的水头损失系数不需要记忆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BD311F5-763B-493A-B4EC-DE979D184159}"/>
              </a:ext>
            </a:extLst>
          </p:cNvPr>
          <p:cNvSpPr/>
          <p:nvPr/>
        </p:nvSpPr>
        <p:spPr>
          <a:xfrm>
            <a:off x="7772400" y="3962400"/>
            <a:ext cx="1217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当量直径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29C095E-02E1-45F1-A3BF-EB16CFC10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1014" y="4428645"/>
            <a:ext cx="4449337" cy="7887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B20F74-A495-4AAA-8D4E-A3E5A2A7A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200" y="5245221"/>
            <a:ext cx="2306746" cy="8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785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77DC6-ED58-4452-82C1-708D676C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管道湍流流动问题的四种分类</a:t>
            </a:r>
            <a:r>
              <a:rPr lang="en-US" altLang="zh-CN" dirty="0"/>
              <a:t>(</a:t>
            </a:r>
            <a:r>
              <a:rPr lang="zh-CN" altLang="en-US" dirty="0"/>
              <a:t>不涉及迭代）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14D939-1C18-4587-8C51-D3321CE13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57400"/>
            <a:ext cx="9842675" cy="1981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8447D7-F69A-4267-8C70-79783208D892}"/>
              </a:ext>
            </a:extLst>
          </p:cNvPr>
          <p:cNvSpPr txBox="1"/>
          <p:nvPr/>
        </p:nvSpPr>
        <p:spPr>
          <a:xfrm>
            <a:off x="10547525" y="19812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A0C58E-7AD8-482D-8E86-0CE6A275015F}"/>
              </a:ext>
            </a:extLst>
          </p:cNvPr>
          <p:cNvSpPr txBox="1"/>
          <p:nvPr/>
        </p:nvSpPr>
        <p:spPr>
          <a:xfrm>
            <a:off x="7696200" y="345757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E7D141-2E1C-4734-AED9-9E6F7B9E5AB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77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E6D9D7-F913-424D-9692-404AC09B6DC9}"/>
              </a:ext>
            </a:extLst>
          </p:cNvPr>
          <p:cNvSpPr txBox="1"/>
          <p:nvPr/>
        </p:nvSpPr>
        <p:spPr>
          <a:xfrm>
            <a:off x="10333915" y="256597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需要迭代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3A1F24-D252-4039-AC2E-802BDA00A580}"/>
              </a:ext>
            </a:extLst>
          </p:cNvPr>
          <p:cNvSpPr txBox="1"/>
          <p:nvPr/>
        </p:nvSpPr>
        <p:spPr>
          <a:xfrm>
            <a:off x="10333915" y="31122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需要迭代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97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77DC6-ED58-4452-82C1-708D676C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例： 管道</a:t>
            </a:r>
            <a:r>
              <a:rPr lang="zh-CN" altLang="en-US" dirty="0"/>
              <a:t>流动估算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E7D141-2E1C-4734-AED9-9E6F7B9E5AB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78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913A752-24F6-441C-BED3-93DC252F0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10684172" cy="11582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16D106-74FA-4D63-9A16-676F0E4D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335151"/>
            <a:ext cx="3889834" cy="8708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CAF8D22-CE83-48DF-8C92-F17800B28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333" y="2348841"/>
            <a:ext cx="4858467" cy="8708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B855E55-4827-42ED-A17B-F7D1F06E8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117" y="3347441"/>
            <a:ext cx="4447478" cy="868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F46BC1B-71B5-4CDB-A99E-2414FC5D3F7C}"/>
                  </a:ext>
                </a:extLst>
              </p:cNvPr>
              <p:cNvSpPr txBox="1"/>
              <p:nvPr/>
            </p:nvSpPr>
            <p:spPr>
              <a:xfrm>
                <a:off x="7391400" y="3529054"/>
                <a:ext cx="1999073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=0.00563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F46BC1B-71B5-4CDB-A99E-2414FC5D3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3529054"/>
                <a:ext cx="1999073" cy="491288"/>
              </a:xfrm>
              <a:prstGeom prst="rect">
                <a:avLst/>
              </a:prstGeom>
              <a:blipFill>
                <a:blip r:embed="rId6"/>
                <a:stretch>
                  <a:fillRect l="-6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E2D48CB8-D875-4339-B8FA-F1B330782C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6200" y="2348841"/>
            <a:ext cx="2883823" cy="870858"/>
          </a:xfrm>
          <a:prstGeom prst="rect">
            <a:avLst/>
          </a:prstGeom>
        </p:spPr>
      </p:pic>
      <p:sp>
        <p:nvSpPr>
          <p:cNvPr id="19" name="箭头: 右 18">
            <a:extLst>
              <a:ext uri="{FF2B5EF4-FFF2-40B4-BE49-F238E27FC236}">
                <a16:creationId xmlns:a16="http://schemas.microsoft.com/office/drawing/2014/main" id="{2F4B90BE-B80D-43BE-9ABC-187F56FE356C}"/>
              </a:ext>
            </a:extLst>
          </p:cNvPr>
          <p:cNvSpPr/>
          <p:nvPr/>
        </p:nvSpPr>
        <p:spPr>
          <a:xfrm>
            <a:off x="6770023" y="2784270"/>
            <a:ext cx="39277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E1990029-BE57-4FD6-B62F-79134D251D34}"/>
              </a:ext>
            </a:extLst>
          </p:cNvPr>
          <p:cNvSpPr/>
          <p:nvPr/>
        </p:nvSpPr>
        <p:spPr>
          <a:xfrm>
            <a:off x="838200" y="3847947"/>
            <a:ext cx="990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AF6B1C5-01C1-46BC-B3AD-1BB005F5E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3592" y="4216381"/>
            <a:ext cx="2051824" cy="925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CD1E399-6A03-43BC-BE5D-2D37A5B95E76}"/>
                  </a:ext>
                </a:extLst>
              </p:cNvPr>
              <p:cNvSpPr txBox="1"/>
              <p:nvPr/>
            </p:nvSpPr>
            <p:spPr>
              <a:xfrm>
                <a:off x="4003583" y="4344123"/>
                <a:ext cx="5642378" cy="622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×0.00563×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500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6.4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/9.81=</m:t>
                    </m:r>
                  </m:oMath>
                </a14:m>
                <a:r>
                  <a:rPr lang="en-US" sz="2400" dirty="0"/>
                  <a:t> 117 m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CD1E399-6A03-43BC-BE5D-2D37A5B9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583" y="4344123"/>
                <a:ext cx="5642378" cy="622222"/>
              </a:xfrm>
              <a:prstGeom prst="rect">
                <a:avLst/>
              </a:prstGeom>
              <a:blipFill>
                <a:blip r:embed="rId9"/>
                <a:stretch>
                  <a:fillRect r="-757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箭头: 右 22">
            <a:extLst>
              <a:ext uri="{FF2B5EF4-FFF2-40B4-BE49-F238E27FC236}">
                <a16:creationId xmlns:a16="http://schemas.microsoft.com/office/drawing/2014/main" id="{DE0156D9-45D9-4A7B-9ABE-F55D17118C77}"/>
              </a:ext>
            </a:extLst>
          </p:cNvPr>
          <p:cNvSpPr/>
          <p:nvPr/>
        </p:nvSpPr>
        <p:spPr>
          <a:xfrm>
            <a:off x="758862" y="4622400"/>
            <a:ext cx="990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329888C-3F9A-4F11-9F27-08279A234433}"/>
                  </a:ext>
                </a:extLst>
              </p:cNvPr>
              <p:cNvSpPr txBox="1"/>
              <p:nvPr/>
            </p:nvSpPr>
            <p:spPr>
              <a:xfrm>
                <a:off x="1639940" y="5501170"/>
                <a:ext cx="89121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𝐿𝑠𝑖𝑛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=900×9.81×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117−87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=264870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329888C-3F9A-4F11-9F27-08279A234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940" y="5501170"/>
                <a:ext cx="8912120" cy="461665"/>
              </a:xfrm>
              <a:prstGeom prst="rect">
                <a:avLst/>
              </a:prstGeom>
              <a:blipFill>
                <a:blip r:embed="rId10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箭头: 右 24">
            <a:extLst>
              <a:ext uri="{FF2B5EF4-FFF2-40B4-BE49-F238E27FC236}">
                <a16:creationId xmlns:a16="http://schemas.microsoft.com/office/drawing/2014/main" id="{886D6725-B156-439F-829E-2011761E4F53}"/>
              </a:ext>
            </a:extLst>
          </p:cNvPr>
          <p:cNvSpPr/>
          <p:nvPr/>
        </p:nvSpPr>
        <p:spPr>
          <a:xfrm>
            <a:off x="699019" y="5689257"/>
            <a:ext cx="990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36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8079547" y="3451508"/>
            <a:ext cx="2276152" cy="30020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96486" y="4339531"/>
            <a:ext cx="5691554" cy="1447230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31653">
              <a:lnSpc>
                <a:spcPts val="2520"/>
              </a:lnSpc>
              <a:spcBef>
                <a:spcPts val="92"/>
              </a:spcBef>
            </a:pPr>
            <a:r>
              <a:rPr sz="2215" b="1" u="sng" spc="-55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15" b="1" u="sng" spc="5" dirty="0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黑体" panose="02010609060101010101" pitchFamily="49" charset="-122"/>
                <a:cs typeface="华文中宋"/>
              </a:rPr>
              <a:t>拉格朗</a:t>
            </a:r>
            <a:r>
              <a:rPr sz="2215" b="1" u="sng" spc="-5" dirty="0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黑体" panose="02010609060101010101" pitchFamily="49" charset="-122"/>
                <a:cs typeface="华文中宋"/>
              </a:rPr>
              <a:t>日</a:t>
            </a:r>
            <a:r>
              <a:rPr sz="2215" b="1" dirty="0">
                <a:latin typeface="Times New Roman"/>
                <a:cs typeface="Times New Roman"/>
              </a:rPr>
              <a:t>(</a:t>
            </a:r>
            <a:r>
              <a:rPr sz="2215" b="1" spc="-5" dirty="0">
                <a:latin typeface="黑体" panose="02010609060101010101" pitchFamily="49" charset="-122"/>
                <a:cs typeface="华文中宋"/>
              </a:rPr>
              <a:t>法国）</a:t>
            </a:r>
            <a:endParaRPr sz="2215" dirty="0">
              <a:latin typeface="黑体" panose="02010609060101010101" pitchFamily="49" charset="-122"/>
              <a:cs typeface="华文中宋"/>
            </a:endParaRPr>
          </a:p>
          <a:p>
            <a:pPr marL="32239">
              <a:lnSpc>
                <a:spcPts val="2077"/>
              </a:lnSpc>
            </a:pPr>
            <a:r>
              <a:rPr sz="1846" dirty="0">
                <a:latin typeface="Times New Roman"/>
                <a:cs typeface="Times New Roman"/>
              </a:rPr>
              <a:t>(J. L. Lagrange,1736</a:t>
            </a:r>
            <a:r>
              <a:rPr sz="1846" dirty="0">
                <a:latin typeface="华文新魏"/>
                <a:cs typeface="华文新魏"/>
              </a:rPr>
              <a:t>－</a:t>
            </a:r>
            <a:r>
              <a:rPr sz="1846" dirty="0">
                <a:latin typeface="Times New Roman"/>
                <a:cs typeface="Times New Roman"/>
              </a:rPr>
              <a:t>1813,</a:t>
            </a:r>
            <a:r>
              <a:rPr sz="1846" spc="-55" dirty="0">
                <a:latin typeface="Times New Roman"/>
                <a:cs typeface="Times New Roman"/>
              </a:rPr>
              <a:t> </a:t>
            </a:r>
            <a:r>
              <a:rPr sz="1846" dirty="0">
                <a:latin typeface="Times New Roman"/>
                <a:cs typeface="Times New Roman"/>
              </a:rPr>
              <a:t>)</a:t>
            </a:r>
          </a:p>
          <a:p>
            <a:pPr marL="11723" marR="4689">
              <a:lnSpc>
                <a:spcPct val="125099"/>
              </a:lnSpc>
              <a:spcBef>
                <a:spcPts val="526"/>
              </a:spcBef>
            </a:pPr>
            <a:r>
              <a:rPr sz="2031" spc="-5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提出</a:t>
            </a:r>
            <a:r>
              <a:rPr sz="2031" spc="-9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新</a:t>
            </a:r>
            <a:r>
              <a:rPr sz="2031" spc="-5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的流体动力学微分方程，使</a:t>
            </a:r>
            <a:r>
              <a:rPr sz="2031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流</a:t>
            </a:r>
            <a:r>
              <a:rPr sz="2031" spc="-5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体动</a:t>
            </a:r>
            <a:r>
              <a:rPr sz="2031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力</a:t>
            </a:r>
            <a:r>
              <a:rPr sz="2031" spc="-5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学的解 析方法有了进一步发展，并提出了</a:t>
            </a:r>
            <a:r>
              <a:rPr sz="2031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流</a:t>
            </a:r>
            <a:r>
              <a:rPr sz="2031" spc="-5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函数</a:t>
            </a:r>
            <a:r>
              <a:rPr sz="2031" spc="9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的</a:t>
            </a:r>
            <a:r>
              <a:rPr sz="2031" spc="-5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概念。</a:t>
            </a:r>
            <a:endParaRPr sz="2031" dirty="0">
              <a:solidFill>
                <a:srgbClr val="FF0000"/>
              </a:solidFill>
              <a:latin typeface="黑体" panose="02010609060101010101" pitchFamily="49" charset="-122"/>
              <a:cs typeface="华文中宋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1057" y="1284849"/>
            <a:ext cx="5691554" cy="1938055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1723">
              <a:spcBef>
                <a:spcPts val="88"/>
              </a:spcBef>
              <a:tabLst>
                <a:tab pos="586169" algn="l"/>
              </a:tabLst>
            </a:pPr>
            <a:r>
              <a:rPr sz="2585" b="1" u="sng" spc="-651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85" b="1" u="sng" spc="-9" dirty="0" err="1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黑体" panose="02010609060101010101" pitchFamily="49" charset="-122"/>
                <a:cs typeface="华文中宋"/>
              </a:rPr>
              <a:t>欧</a:t>
            </a:r>
            <a:r>
              <a:rPr sz="2585" b="1" u="sng" spc="-5" dirty="0" err="1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黑体" panose="02010609060101010101" pitchFamily="49" charset="-122"/>
                <a:cs typeface="华文中宋"/>
              </a:rPr>
              <a:t>拉</a:t>
            </a:r>
            <a:endParaRPr sz="2585" dirty="0">
              <a:solidFill>
                <a:srgbClr val="FF0000"/>
              </a:solidFill>
              <a:latin typeface="黑体" panose="02010609060101010101" pitchFamily="49" charset="-122"/>
              <a:cs typeface="华文中宋"/>
            </a:endParaRPr>
          </a:p>
          <a:p>
            <a:pPr marL="11723">
              <a:spcBef>
                <a:spcPts val="23"/>
              </a:spcBef>
            </a:pPr>
            <a:r>
              <a:rPr sz="2031" spc="-5" dirty="0">
                <a:latin typeface="Times New Roman"/>
                <a:cs typeface="Times New Roman"/>
              </a:rPr>
              <a:t>(L.</a:t>
            </a:r>
            <a:r>
              <a:rPr sz="2031" spc="9" dirty="0">
                <a:latin typeface="Times New Roman"/>
                <a:cs typeface="Times New Roman"/>
              </a:rPr>
              <a:t> </a:t>
            </a:r>
            <a:r>
              <a:rPr sz="2031" spc="-5" dirty="0">
                <a:latin typeface="Times New Roman"/>
                <a:cs typeface="Times New Roman"/>
              </a:rPr>
              <a:t>Euler, </a:t>
            </a:r>
            <a:r>
              <a:rPr sz="2031" dirty="0">
                <a:latin typeface="Times New Roman"/>
                <a:cs typeface="Times New Roman"/>
              </a:rPr>
              <a:t>1707</a:t>
            </a:r>
            <a:r>
              <a:rPr sz="2031" dirty="0">
                <a:latin typeface="黑体" panose="02010609060101010101" pitchFamily="49" charset="-122"/>
                <a:cs typeface="华文中宋"/>
              </a:rPr>
              <a:t>－</a:t>
            </a:r>
            <a:r>
              <a:rPr sz="2031" dirty="0">
                <a:latin typeface="Times New Roman"/>
                <a:cs typeface="Times New Roman"/>
              </a:rPr>
              <a:t>1783,</a:t>
            </a:r>
            <a:r>
              <a:rPr sz="2031" spc="-9" dirty="0">
                <a:latin typeface="Times New Roman"/>
                <a:cs typeface="Times New Roman"/>
              </a:rPr>
              <a:t> </a:t>
            </a:r>
            <a:r>
              <a:rPr sz="2031" spc="-5" dirty="0">
                <a:latin typeface="黑体" panose="02010609060101010101" pitchFamily="49" charset="-122"/>
                <a:cs typeface="华文中宋"/>
              </a:rPr>
              <a:t>瑞士）</a:t>
            </a:r>
            <a:endParaRPr sz="2031" dirty="0">
              <a:latin typeface="黑体" panose="02010609060101010101" pitchFamily="49" charset="-122"/>
              <a:cs typeface="华文中宋"/>
            </a:endParaRPr>
          </a:p>
          <a:p>
            <a:pPr marL="11723">
              <a:spcBef>
                <a:spcPts val="720"/>
              </a:spcBef>
            </a:pPr>
            <a:r>
              <a:rPr sz="2031" spc="-5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经典流体力学奠基</a:t>
            </a:r>
            <a:r>
              <a:rPr sz="2031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人</a:t>
            </a:r>
            <a:r>
              <a:rPr sz="2031" spc="-5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，出版《流体</a:t>
            </a:r>
            <a:r>
              <a:rPr sz="2031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运</a:t>
            </a:r>
            <a:r>
              <a:rPr sz="2031" spc="-5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动一</a:t>
            </a:r>
            <a:r>
              <a:rPr sz="2031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般</a:t>
            </a:r>
            <a:r>
              <a:rPr sz="2031" spc="-5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原</a:t>
            </a:r>
            <a:r>
              <a:rPr sz="2031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理</a:t>
            </a:r>
            <a:r>
              <a:rPr sz="2031" spc="-5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》</a:t>
            </a:r>
            <a:endParaRPr sz="2031" dirty="0">
              <a:solidFill>
                <a:srgbClr val="FF0000"/>
              </a:solidFill>
              <a:latin typeface="黑体" panose="02010609060101010101" pitchFamily="49" charset="-122"/>
              <a:cs typeface="华文中宋"/>
            </a:endParaRPr>
          </a:p>
          <a:p>
            <a:pPr marL="11723" marR="5276">
              <a:lnSpc>
                <a:spcPct val="120000"/>
              </a:lnSpc>
              <a:spcBef>
                <a:spcPts val="489"/>
              </a:spcBef>
            </a:pPr>
            <a:r>
              <a:rPr sz="2031" spc="-5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提出了流体的连续介质模型，建立</a:t>
            </a:r>
            <a:r>
              <a:rPr sz="2031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了</a:t>
            </a:r>
            <a:r>
              <a:rPr sz="2031" spc="-5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理想</a:t>
            </a:r>
            <a:r>
              <a:rPr sz="2031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流</a:t>
            </a:r>
            <a:r>
              <a:rPr sz="2031" spc="-5" dirty="0">
                <a:solidFill>
                  <a:srgbClr val="FF0000"/>
                </a:solidFill>
                <a:latin typeface="黑体" panose="02010609060101010101" pitchFamily="49" charset="-122"/>
                <a:cs typeface="华文中宋"/>
              </a:rPr>
              <a:t>体运动 微分方程</a:t>
            </a:r>
            <a:endParaRPr sz="2031" dirty="0">
              <a:solidFill>
                <a:srgbClr val="FF0000"/>
              </a:solidFill>
              <a:latin typeface="黑体" panose="02010609060101010101" pitchFamily="49" charset="-122"/>
              <a:cs typeface="华文中宋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47676" y="1216152"/>
            <a:ext cx="2326796" cy="2862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32193" y="2933505"/>
            <a:ext cx="2094914" cy="5794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1723">
              <a:spcBef>
                <a:spcPts val="88"/>
              </a:spcBef>
            </a:pPr>
            <a:r>
              <a:rPr sz="3323" u="heavy" spc="41" baseline="35879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</a:t>
            </a:r>
            <a:r>
              <a:rPr sz="3531" i="1" u="heavy" spc="41" baseline="33769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</a:t>
            </a:r>
            <a:r>
              <a:rPr sz="3531" i="1" spc="242" baseline="33769" dirty="0">
                <a:latin typeface="Times New Roman"/>
                <a:cs typeface="Times New Roman"/>
              </a:rPr>
              <a:t> </a:t>
            </a:r>
            <a:r>
              <a:rPr sz="2215" spc="83" dirty="0">
                <a:latin typeface="Symbol"/>
                <a:cs typeface="Symbol"/>
              </a:rPr>
              <a:t></a:t>
            </a:r>
            <a:r>
              <a:rPr sz="2215" spc="-198" dirty="0">
                <a:latin typeface="Times New Roman"/>
                <a:cs typeface="Times New Roman"/>
              </a:rPr>
              <a:t> </a:t>
            </a:r>
            <a:r>
              <a:rPr sz="2215" spc="111" dirty="0">
                <a:latin typeface="Symbol"/>
                <a:cs typeface="Symbol"/>
              </a:rPr>
              <a:t></a:t>
            </a:r>
            <a:r>
              <a:rPr sz="2215" spc="-249" dirty="0">
                <a:latin typeface="Times New Roman"/>
                <a:cs typeface="Times New Roman"/>
              </a:rPr>
              <a:t> </a:t>
            </a:r>
            <a:r>
              <a:rPr sz="2215" spc="37" dirty="0">
                <a:latin typeface="Symbol"/>
                <a:cs typeface="Symbol"/>
              </a:rPr>
              <a:t></a:t>
            </a:r>
            <a:r>
              <a:rPr sz="2215" spc="-332" dirty="0">
                <a:latin typeface="Times New Roman"/>
                <a:cs typeface="Times New Roman"/>
              </a:rPr>
              <a:t> </a:t>
            </a:r>
            <a:r>
              <a:rPr sz="5539" spc="-103" baseline="-4861" dirty="0">
                <a:latin typeface="Symbol"/>
                <a:cs typeface="Symbol"/>
              </a:rPr>
              <a:t></a:t>
            </a:r>
            <a:r>
              <a:rPr sz="2354" i="1" spc="-69" dirty="0">
                <a:latin typeface="Symbol"/>
                <a:cs typeface="Symbol"/>
              </a:rPr>
              <a:t></a:t>
            </a:r>
            <a:r>
              <a:rPr sz="2215" i="1" spc="-69" dirty="0">
                <a:latin typeface="Times New Roman"/>
                <a:cs typeface="Times New Roman"/>
              </a:rPr>
              <a:t>V</a:t>
            </a:r>
            <a:r>
              <a:rPr sz="2215" i="1" spc="-74" dirty="0">
                <a:latin typeface="Times New Roman"/>
                <a:cs typeface="Times New Roman"/>
              </a:rPr>
              <a:t> </a:t>
            </a:r>
            <a:r>
              <a:rPr sz="5539" spc="-55" baseline="-4861" dirty="0">
                <a:latin typeface="Symbol"/>
                <a:cs typeface="Symbol"/>
              </a:rPr>
              <a:t></a:t>
            </a:r>
            <a:r>
              <a:rPr sz="2215" spc="-37" dirty="0">
                <a:latin typeface="Symbol"/>
                <a:cs typeface="Symbol"/>
              </a:rPr>
              <a:t></a:t>
            </a:r>
            <a:r>
              <a:rPr sz="2215" spc="-42" dirty="0">
                <a:latin typeface="Times New Roman"/>
                <a:cs typeface="Times New Roman"/>
              </a:rPr>
              <a:t> </a:t>
            </a:r>
            <a:r>
              <a:rPr sz="2215" spc="74" dirty="0">
                <a:latin typeface="Times New Roman"/>
                <a:cs typeface="Times New Roman"/>
              </a:rPr>
              <a:t>0</a:t>
            </a:r>
            <a:endParaRPr sz="2215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77196" y="3340067"/>
            <a:ext cx="253218" cy="354476"/>
          </a:xfrm>
          <a:prstGeom prst="rect">
            <a:avLst/>
          </a:prstGeom>
        </p:spPr>
        <p:txBody>
          <a:bodyPr vert="horz" wrap="square" lIns="0" tIns="13482" rIns="0" bIns="0" rtlCol="0">
            <a:spAutoFit/>
          </a:bodyPr>
          <a:lstStyle/>
          <a:p>
            <a:pPr marL="11723">
              <a:spcBef>
                <a:spcPts val="106"/>
              </a:spcBef>
            </a:pPr>
            <a:r>
              <a:rPr sz="2215" spc="46" dirty="0">
                <a:latin typeface="Symbol"/>
                <a:cs typeface="Symbol"/>
              </a:rPr>
              <a:t></a:t>
            </a:r>
            <a:r>
              <a:rPr sz="2215" i="1" spc="42" dirty="0">
                <a:latin typeface="Times New Roman"/>
                <a:cs typeface="Times New Roman"/>
              </a:rPr>
              <a:t>t</a:t>
            </a:r>
            <a:endParaRPr sz="2215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11944" y="2964751"/>
            <a:ext cx="744017" cy="271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82264" y="6180429"/>
            <a:ext cx="218634" cy="0"/>
          </a:xfrm>
          <a:custGeom>
            <a:avLst/>
            <a:gdLst/>
            <a:ahLst/>
            <a:cxnLst/>
            <a:rect l="l" t="t" r="r" b="b"/>
            <a:pathLst>
              <a:path w="236855">
                <a:moveTo>
                  <a:pt x="0" y="0"/>
                </a:moveTo>
                <a:lnTo>
                  <a:pt x="236697" y="0"/>
                </a:lnTo>
              </a:path>
            </a:pathLst>
          </a:custGeom>
          <a:ln w="147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53722" y="6180429"/>
            <a:ext cx="407377" cy="0"/>
          </a:xfrm>
          <a:custGeom>
            <a:avLst/>
            <a:gdLst/>
            <a:ahLst/>
            <a:cxnLst/>
            <a:rect l="l" t="t" r="r" b="b"/>
            <a:pathLst>
              <a:path w="441325">
                <a:moveTo>
                  <a:pt x="0" y="0"/>
                </a:moveTo>
                <a:lnTo>
                  <a:pt x="440815" y="0"/>
                </a:lnTo>
              </a:path>
            </a:pathLst>
          </a:custGeom>
          <a:ln w="147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01196" y="6161815"/>
            <a:ext cx="603738" cy="366999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11723">
              <a:spcBef>
                <a:spcPts val="92"/>
              </a:spcBef>
              <a:tabLst>
                <a:tab pos="311255" algn="l"/>
              </a:tabLst>
            </a:pPr>
            <a:r>
              <a:rPr sz="2308" i="1" spc="-42" dirty="0">
                <a:latin typeface="Symbol"/>
                <a:cs typeface="Symbol"/>
              </a:rPr>
              <a:t></a:t>
            </a:r>
            <a:r>
              <a:rPr sz="2308" spc="-42" dirty="0">
                <a:latin typeface="Times New Roman"/>
                <a:cs typeface="Times New Roman"/>
              </a:rPr>
              <a:t>	</a:t>
            </a:r>
            <a:r>
              <a:rPr sz="2169" spc="14" dirty="0">
                <a:latin typeface="Times New Roman"/>
                <a:cs typeface="Times New Roman"/>
              </a:rPr>
              <a:t>D</a:t>
            </a:r>
            <a:r>
              <a:rPr sz="2169" i="1" spc="18" dirty="0">
                <a:latin typeface="Times New Roman"/>
                <a:cs typeface="Times New Roman"/>
              </a:rPr>
              <a:t>t</a:t>
            </a:r>
            <a:endParaRPr sz="2169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09559" y="5945086"/>
            <a:ext cx="1863969" cy="366999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11723">
              <a:spcBef>
                <a:spcPts val="92"/>
              </a:spcBef>
            </a:pPr>
            <a:r>
              <a:rPr sz="3254" spc="48" baseline="35460" dirty="0">
                <a:latin typeface="Times New Roman"/>
                <a:cs typeface="Times New Roman"/>
              </a:rPr>
              <a:t>1 </a:t>
            </a:r>
            <a:r>
              <a:rPr sz="3254" spc="-20" baseline="35460" dirty="0">
                <a:latin typeface="Times New Roman"/>
                <a:cs typeface="Times New Roman"/>
              </a:rPr>
              <a:t>D</a:t>
            </a:r>
            <a:r>
              <a:rPr sz="3462" i="1" spc="-20" baseline="33333" dirty="0">
                <a:latin typeface="Symbol"/>
                <a:cs typeface="Symbol"/>
              </a:rPr>
              <a:t></a:t>
            </a:r>
            <a:r>
              <a:rPr sz="3462" i="1" spc="-20" baseline="33333" dirty="0">
                <a:latin typeface="Times New Roman"/>
                <a:cs typeface="Times New Roman"/>
              </a:rPr>
              <a:t> </a:t>
            </a:r>
            <a:r>
              <a:rPr sz="2169" spc="37" dirty="0">
                <a:latin typeface="Symbol"/>
                <a:cs typeface="Symbol"/>
              </a:rPr>
              <a:t></a:t>
            </a:r>
            <a:r>
              <a:rPr sz="2169" spc="37" dirty="0">
                <a:latin typeface="Times New Roman"/>
                <a:cs typeface="Times New Roman"/>
              </a:rPr>
              <a:t> </a:t>
            </a:r>
            <a:r>
              <a:rPr sz="2169" spc="46" dirty="0">
                <a:latin typeface="Symbol"/>
                <a:cs typeface="Symbol"/>
              </a:rPr>
              <a:t></a:t>
            </a:r>
            <a:r>
              <a:rPr sz="2169" spc="46" dirty="0">
                <a:latin typeface="Times New Roman"/>
                <a:cs typeface="Times New Roman"/>
              </a:rPr>
              <a:t> </a:t>
            </a:r>
            <a:r>
              <a:rPr sz="2169" spc="60" dirty="0">
                <a:latin typeface="Symbol"/>
                <a:cs typeface="Symbol"/>
              </a:rPr>
              <a:t></a:t>
            </a:r>
            <a:r>
              <a:rPr sz="2169" i="1" spc="60" dirty="0">
                <a:latin typeface="Times New Roman"/>
                <a:cs typeface="Times New Roman"/>
              </a:rPr>
              <a:t>V </a:t>
            </a:r>
            <a:r>
              <a:rPr sz="2169" spc="37" dirty="0">
                <a:latin typeface="Symbol"/>
                <a:cs typeface="Symbol"/>
              </a:rPr>
              <a:t></a:t>
            </a:r>
            <a:r>
              <a:rPr sz="2169" spc="-134" dirty="0">
                <a:latin typeface="Times New Roman"/>
                <a:cs typeface="Times New Roman"/>
              </a:rPr>
              <a:t> </a:t>
            </a:r>
            <a:r>
              <a:rPr sz="2169" spc="32" dirty="0">
                <a:latin typeface="Times New Roman"/>
                <a:cs typeface="Times New Roman"/>
              </a:rPr>
              <a:t>0</a:t>
            </a:r>
            <a:endParaRPr sz="2169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12217" y="5810667"/>
            <a:ext cx="575811" cy="2650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79143" y="3621720"/>
            <a:ext cx="2757268" cy="525627"/>
          </a:xfrm>
          <a:prstGeom prst="rect">
            <a:avLst/>
          </a:prstGeom>
        </p:spPr>
        <p:txBody>
          <a:bodyPr vert="horz" wrap="square" lIns="0" tIns="14068" rIns="0" bIns="0" rtlCol="0">
            <a:spAutoFit/>
          </a:bodyPr>
          <a:lstStyle/>
          <a:p>
            <a:pPr marL="11723">
              <a:spcBef>
                <a:spcPts val="111"/>
              </a:spcBef>
            </a:pPr>
            <a:r>
              <a:rPr sz="2977" u="heavy" spc="-20" baseline="34883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</a:t>
            </a:r>
            <a:r>
              <a:rPr sz="2977" i="1" u="heavy" spc="-20" baseline="3488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</a:t>
            </a:r>
            <a:r>
              <a:rPr sz="2977" i="1" spc="-20" baseline="34883" dirty="0">
                <a:latin typeface="Times New Roman"/>
                <a:cs typeface="Times New Roman"/>
              </a:rPr>
              <a:t> </a:t>
            </a:r>
            <a:r>
              <a:rPr sz="1985" dirty="0">
                <a:latin typeface="Symbol"/>
                <a:cs typeface="Symbol"/>
              </a:rPr>
              <a:t></a:t>
            </a:r>
            <a:r>
              <a:rPr sz="1985" dirty="0">
                <a:latin typeface="Times New Roman"/>
                <a:cs typeface="Times New Roman"/>
              </a:rPr>
              <a:t> </a:t>
            </a:r>
            <a:r>
              <a:rPr sz="4985" spc="-353" baseline="-5401" dirty="0">
                <a:latin typeface="Symbol"/>
                <a:cs typeface="Symbol"/>
              </a:rPr>
              <a:t></a:t>
            </a:r>
            <a:r>
              <a:rPr sz="1985" i="1" spc="-234" dirty="0">
                <a:latin typeface="Times New Roman"/>
                <a:cs typeface="Times New Roman"/>
              </a:rPr>
              <a:t>V </a:t>
            </a:r>
            <a:r>
              <a:rPr sz="1985" dirty="0">
                <a:latin typeface="Symbol"/>
                <a:cs typeface="Symbol"/>
              </a:rPr>
              <a:t></a:t>
            </a:r>
            <a:r>
              <a:rPr sz="1985" dirty="0">
                <a:latin typeface="Times New Roman"/>
                <a:cs typeface="Times New Roman"/>
              </a:rPr>
              <a:t> </a:t>
            </a:r>
            <a:r>
              <a:rPr sz="1985" spc="-92" dirty="0">
                <a:latin typeface="Symbol"/>
                <a:cs typeface="Symbol"/>
              </a:rPr>
              <a:t></a:t>
            </a:r>
            <a:r>
              <a:rPr sz="4985" spc="-138" baseline="-5401" dirty="0">
                <a:latin typeface="Symbol"/>
                <a:cs typeface="Symbol"/>
              </a:rPr>
              <a:t></a:t>
            </a:r>
            <a:r>
              <a:rPr sz="1985" i="1" spc="-92" dirty="0">
                <a:latin typeface="Times New Roman"/>
                <a:cs typeface="Times New Roman"/>
              </a:rPr>
              <a:t>V </a:t>
            </a:r>
            <a:r>
              <a:rPr sz="1985" dirty="0">
                <a:latin typeface="Symbol"/>
                <a:cs typeface="Symbol"/>
              </a:rPr>
              <a:t></a:t>
            </a:r>
            <a:r>
              <a:rPr sz="1985" dirty="0">
                <a:latin typeface="Times New Roman"/>
                <a:cs typeface="Times New Roman"/>
              </a:rPr>
              <a:t> </a:t>
            </a:r>
            <a:r>
              <a:rPr sz="1985" dirty="0">
                <a:latin typeface="Symbol"/>
                <a:cs typeface="Symbol"/>
              </a:rPr>
              <a:t></a:t>
            </a:r>
            <a:r>
              <a:rPr sz="2977" u="heavy" baseline="3488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1</a:t>
            </a:r>
            <a:r>
              <a:rPr sz="2977" baseline="34883" dirty="0">
                <a:latin typeface="Times New Roman"/>
                <a:cs typeface="Times New Roman"/>
              </a:rPr>
              <a:t> </a:t>
            </a:r>
            <a:r>
              <a:rPr sz="1985" spc="5" dirty="0">
                <a:latin typeface="Symbol"/>
                <a:cs typeface="Symbol"/>
              </a:rPr>
              <a:t></a:t>
            </a:r>
            <a:r>
              <a:rPr sz="1985" i="1" spc="5" dirty="0">
                <a:latin typeface="Times New Roman"/>
                <a:cs typeface="Times New Roman"/>
              </a:rPr>
              <a:t>p </a:t>
            </a:r>
            <a:r>
              <a:rPr sz="1985" dirty="0">
                <a:latin typeface="Symbol"/>
                <a:cs typeface="Symbol"/>
              </a:rPr>
              <a:t></a:t>
            </a:r>
            <a:r>
              <a:rPr sz="1985" spc="-185" dirty="0">
                <a:latin typeface="Times New Roman"/>
                <a:cs typeface="Times New Roman"/>
              </a:rPr>
              <a:t> </a:t>
            </a:r>
            <a:r>
              <a:rPr sz="1985" i="1" dirty="0">
                <a:latin typeface="Times New Roman"/>
                <a:cs typeface="Times New Roman"/>
              </a:rPr>
              <a:t>f</a:t>
            </a:r>
            <a:endParaRPr sz="1985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32302" y="3991454"/>
            <a:ext cx="215704" cy="316714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1723">
              <a:spcBef>
                <a:spcPts val="88"/>
              </a:spcBef>
            </a:pPr>
            <a:r>
              <a:rPr sz="1985" spc="-23" dirty="0">
                <a:latin typeface="Symbol"/>
                <a:cs typeface="Symbol"/>
              </a:rPr>
              <a:t></a:t>
            </a:r>
            <a:r>
              <a:rPr sz="1985" i="1" dirty="0">
                <a:latin typeface="Times New Roman"/>
                <a:cs typeface="Times New Roman"/>
              </a:rPr>
              <a:t>t</a:t>
            </a:r>
            <a:endParaRPr sz="1985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987762" y="3617508"/>
            <a:ext cx="1007997" cy="1199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63771" y="3633233"/>
            <a:ext cx="171238" cy="2549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96993" y="3641106"/>
            <a:ext cx="1649814" cy="2549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33599" y="3977795"/>
            <a:ext cx="264942" cy="332660"/>
          </a:xfrm>
          <a:prstGeom prst="rect">
            <a:avLst/>
          </a:prstGeom>
        </p:spPr>
        <p:txBody>
          <a:bodyPr vert="horz" wrap="square" lIns="0" tIns="12895" rIns="0" bIns="0" rtlCol="0">
            <a:spAutoFit/>
          </a:bodyPr>
          <a:lstStyle/>
          <a:p>
            <a:pPr marL="11723">
              <a:spcBef>
                <a:spcPts val="102"/>
              </a:spcBef>
            </a:pPr>
            <a:r>
              <a:rPr sz="2077" i="1" spc="-51" dirty="0">
                <a:latin typeface="Symbol"/>
                <a:cs typeface="Symbol"/>
              </a:rPr>
              <a:t></a:t>
            </a:r>
            <a:endParaRPr sz="2077">
              <a:latin typeface="Symbol"/>
              <a:cs typeface="Symbol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1DA87B-8735-42AA-8A1D-0FA06FE1BF7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8023275" y="3234867"/>
            <a:ext cx="2156577" cy="3027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70184" y="1283678"/>
            <a:ext cx="2446372" cy="3301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639030" y="1289071"/>
            <a:ext cx="8952770" cy="4017165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3201652">
              <a:spcBef>
                <a:spcPts val="92"/>
              </a:spcBef>
            </a:pPr>
            <a:r>
              <a:rPr sz="2215" b="1" u="sng" spc="-549" dirty="0">
                <a:solidFill>
                  <a:srgbClr val="FF0000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2215" b="1" u="sng" spc="5" dirty="0">
                <a:solidFill>
                  <a:srgbClr val="FF0000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纳</a:t>
            </a:r>
            <a:r>
              <a:rPr sz="2215" b="1" u="sng" spc="-5" dirty="0">
                <a:solidFill>
                  <a:srgbClr val="FF0000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维</a:t>
            </a:r>
            <a:r>
              <a:rPr sz="2215" b="1" spc="-28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221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(法国</a:t>
            </a:r>
            <a:r>
              <a:rPr sz="2215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(C.L.M.H.</a:t>
            </a:r>
            <a:r>
              <a:rPr spc="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pc="-14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Navier,</a:t>
            </a:r>
            <a:r>
              <a:rPr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1785-1836)</a:t>
            </a:r>
            <a:endParaRPr sz="2215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207514">
              <a:spcBef>
                <a:spcPts val="1879"/>
              </a:spcBef>
            </a:pPr>
            <a:r>
              <a:rPr spc="-5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首先提</a:t>
            </a:r>
            <a:r>
              <a:rPr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出了</a:t>
            </a:r>
            <a:r>
              <a:rPr spc="-5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不可压</a:t>
            </a:r>
            <a:r>
              <a:rPr spc="14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缩</a:t>
            </a:r>
            <a:r>
              <a:rPr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粘</a:t>
            </a:r>
            <a:r>
              <a:rPr spc="-5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性流体</a:t>
            </a:r>
            <a:r>
              <a:rPr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运</a:t>
            </a:r>
            <a:r>
              <a:rPr spc="14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动</a:t>
            </a:r>
            <a:r>
              <a:rPr spc="-5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的微分</a:t>
            </a:r>
            <a:r>
              <a:rPr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方程</a:t>
            </a:r>
            <a:r>
              <a:rPr spc="-5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组；</a:t>
            </a:r>
          </a:p>
          <a:p>
            <a:pPr marL="1271399"/>
            <a:endParaRPr sz="2815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180550">
              <a:spcBef>
                <a:spcPts val="5"/>
              </a:spcBef>
            </a:pPr>
            <a:r>
              <a:rPr sz="2215" b="1" u="sng" spc="-554" dirty="0">
                <a:solidFill>
                  <a:srgbClr val="0000FF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2215" b="1" u="sng" spc="5" dirty="0">
                <a:solidFill>
                  <a:srgbClr val="FF0000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斯托克</a:t>
            </a:r>
            <a:r>
              <a:rPr sz="2215" b="1" u="sng" dirty="0">
                <a:solidFill>
                  <a:srgbClr val="FF0000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斯</a:t>
            </a:r>
            <a:r>
              <a:rPr sz="2215" b="1" spc="-208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221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sz="2215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英国</a:t>
            </a:r>
            <a:r>
              <a:rPr sz="221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marL="3181136">
              <a:spcBef>
                <a:spcPts val="9"/>
              </a:spcBef>
            </a:pPr>
            <a:r>
              <a:rPr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(G.G.Stokes,1819-1903)</a:t>
            </a:r>
          </a:p>
          <a:p>
            <a:pPr marL="3191687" marR="2646551">
              <a:lnSpc>
                <a:spcPct val="100200"/>
              </a:lnSpc>
              <a:spcBef>
                <a:spcPts val="1214"/>
              </a:spcBef>
            </a:pPr>
            <a:r>
              <a:rPr sz="1846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严格导出了这些方程，</a:t>
            </a:r>
            <a:r>
              <a:rPr sz="1846" spc="-14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并</a:t>
            </a:r>
            <a:r>
              <a:rPr sz="1846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把 流体质</a:t>
            </a:r>
            <a:r>
              <a:rPr sz="1846" spc="-14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sz="1846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sz="1846" spc="-14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运</a:t>
            </a:r>
            <a:r>
              <a:rPr sz="1846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动分解</a:t>
            </a:r>
            <a:r>
              <a:rPr sz="1846" spc="-14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sz="1846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平</a:t>
            </a:r>
            <a:r>
              <a:rPr sz="1846" spc="-14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动</a:t>
            </a:r>
            <a:r>
              <a:rPr sz="1846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 转动、均匀膨胀或压缩</a:t>
            </a:r>
            <a:r>
              <a:rPr sz="1846" spc="-9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及</a:t>
            </a:r>
            <a:r>
              <a:rPr sz="1846" spc="5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由 </a:t>
            </a:r>
            <a:r>
              <a:rPr sz="1846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剪切所引起的变形运动。</a:t>
            </a:r>
          </a:p>
          <a:p>
            <a:pPr marL="1271399">
              <a:spcBef>
                <a:spcPts val="23"/>
              </a:spcBef>
            </a:pPr>
            <a:endParaRPr sz="2539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83123"/>
            <a:r>
              <a:rPr sz="2215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纳维-斯托克斯方程</a:t>
            </a:r>
            <a:r>
              <a:rPr sz="2215" spc="-157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2215" spc="-5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(N-S</a:t>
            </a:r>
            <a:r>
              <a:rPr sz="2215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方程）</a:t>
            </a:r>
            <a:endParaRPr sz="2215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03803" y="5882212"/>
            <a:ext cx="192258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0" y="0"/>
                </a:moveTo>
                <a:lnTo>
                  <a:pt x="207986" y="0"/>
                </a:lnTo>
              </a:path>
            </a:pathLst>
          </a:custGeom>
          <a:ln w="137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49351" y="5882212"/>
            <a:ext cx="363415" cy="0"/>
          </a:xfrm>
          <a:custGeom>
            <a:avLst/>
            <a:gdLst/>
            <a:ahLst/>
            <a:cxnLst/>
            <a:rect l="l" t="t" r="r" b="b"/>
            <a:pathLst>
              <a:path w="393700">
                <a:moveTo>
                  <a:pt x="0" y="0"/>
                </a:moveTo>
                <a:lnTo>
                  <a:pt x="393376" y="0"/>
                </a:lnTo>
              </a:path>
            </a:pathLst>
          </a:custGeom>
          <a:ln w="137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66957" y="5882212"/>
            <a:ext cx="196948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2813" y="0"/>
                </a:lnTo>
              </a:path>
            </a:pathLst>
          </a:custGeom>
          <a:ln w="137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61576" y="5678683"/>
            <a:ext cx="172915" cy="32085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985" spc="148" dirty="0">
                <a:latin typeface="Times New Roman"/>
                <a:cs typeface="Times New Roman"/>
              </a:rPr>
              <a:t>+</a:t>
            </a:r>
            <a:endParaRPr sz="1985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16973" y="5688633"/>
            <a:ext cx="505265" cy="190634"/>
          </a:xfrm>
          <a:prstGeom prst="rect">
            <a:avLst/>
          </a:prstGeom>
        </p:spPr>
        <p:txBody>
          <a:bodyPr vert="horz" wrap="square" lIns="0" tIns="12895" rIns="0" bIns="0" rtlCol="0">
            <a:spAutoFit/>
          </a:bodyPr>
          <a:lstStyle/>
          <a:p>
            <a:pPr>
              <a:spcBef>
                <a:spcPts val="102"/>
              </a:spcBef>
              <a:tabLst>
                <a:tab pos="400353" algn="l"/>
              </a:tabLst>
            </a:pPr>
            <a:r>
              <a:rPr sz="1154" i="1" u="heavy" spc="3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154" i="1" u="heavy" spc="3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1154" i="1" u="heavy" spc="78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15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97173" y="5852570"/>
            <a:ext cx="58029" cy="190634"/>
          </a:xfrm>
          <a:prstGeom prst="rect">
            <a:avLst/>
          </a:prstGeom>
        </p:spPr>
        <p:txBody>
          <a:bodyPr vert="horz" wrap="square" lIns="0" tIns="12895" rIns="0" bIns="0" rtlCol="0">
            <a:spAutoFit/>
          </a:bodyPr>
          <a:lstStyle/>
          <a:p>
            <a:pPr>
              <a:spcBef>
                <a:spcPts val="102"/>
              </a:spcBef>
            </a:pPr>
            <a:r>
              <a:rPr sz="1154" i="1" spc="37" dirty="0">
                <a:latin typeface="Times New Roman"/>
                <a:cs typeface="Times New Roman"/>
              </a:rPr>
              <a:t>j</a:t>
            </a:r>
            <a:endParaRPr sz="115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65995" y="5852570"/>
            <a:ext cx="58029" cy="190634"/>
          </a:xfrm>
          <a:prstGeom prst="rect">
            <a:avLst/>
          </a:prstGeom>
        </p:spPr>
        <p:txBody>
          <a:bodyPr vert="horz" wrap="square" lIns="0" tIns="12895" rIns="0" bIns="0" rtlCol="0">
            <a:spAutoFit/>
          </a:bodyPr>
          <a:lstStyle/>
          <a:p>
            <a:pPr>
              <a:spcBef>
                <a:spcPts val="102"/>
              </a:spcBef>
            </a:pPr>
            <a:r>
              <a:rPr sz="1154" i="1" spc="37" dirty="0">
                <a:latin typeface="Times New Roman"/>
                <a:cs typeface="Times New Roman"/>
              </a:rPr>
              <a:t>i</a:t>
            </a:r>
            <a:endParaRPr sz="1154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30253" y="6052499"/>
            <a:ext cx="58029" cy="190634"/>
          </a:xfrm>
          <a:prstGeom prst="rect">
            <a:avLst/>
          </a:prstGeom>
        </p:spPr>
        <p:txBody>
          <a:bodyPr vert="horz" wrap="square" lIns="0" tIns="12895" rIns="0" bIns="0" rtlCol="0">
            <a:spAutoFit/>
          </a:bodyPr>
          <a:lstStyle/>
          <a:p>
            <a:pPr>
              <a:spcBef>
                <a:spcPts val="102"/>
              </a:spcBef>
            </a:pPr>
            <a:r>
              <a:rPr sz="1154" i="1" spc="37" dirty="0">
                <a:latin typeface="Times New Roman"/>
                <a:cs typeface="Times New Roman"/>
              </a:rPr>
              <a:t>j</a:t>
            </a:r>
            <a:endParaRPr sz="1154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20076" y="6052499"/>
            <a:ext cx="58029" cy="190634"/>
          </a:xfrm>
          <a:prstGeom prst="rect">
            <a:avLst/>
          </a:prstGeom>
        </p:spPr>
        <p:txBody>
          <a:bodyPr vert="horz" wrap="square" lIns="0" tIns="12895" rIns="0" bIns="0" rtlCol="0">
            <a:spAutoFit/>
          </a:bodyPr>
          <a:lstStyle/>
          <a:p>
            <a:pPr>
              <a:spcBef>
                <a:spcPts val="102"/>
              </a:spcBef>
            </a:pPr>
            <a:r>
              <a:rPr sz="1154" i="1" spc="37" dirty="0">
                <a:latin typeface="Times New Roman"/>
                <a:cs typeface="Times New Roman"/>
              </a:rPr>
              <a:t>i</a:t>
            </a:r>
            <a:endParaRPr sz="1154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68640" y="6052499"/>
            <a:ext cx="58029" cy="190634"/>
          </a:xfrm>
          <a:prstGeom prst="rect">
            <a:avLst/>
          </a:prstGeom>
        </p:spPr>
        <p:txBody>
          <a:bodyPr vert="horz" wrap="square" lIns="0" tIns="12895" rIns="0" bIns="0" rtlCol="0">
            <a:spAutoFit/>
          </a:bodyPr>
          <a:lstStyle/>
          <a:p>
            <a:pPr>
              <a:spcBef>
                <a:spcPts val="102"/>
              </a:spcBef>
            </a:pPr>
            <a:r>
              <a:rPr sz="1154" i="1" spc="37" dirty="0">
                <a:latin typeface="Times New Roman"/>
                <a:cs typeface="Times New Roman"/>
              </a:rPr>
              <a:t>j</a:t>
            </a:r>
            <a:endParaRPr sz="1154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89083" y="5514746"/>
            <a:ext cx="1249094" cy="32085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  <a:tabLst>
                <a:tab pos="955455" algn="l"/>
              </a:tabLst>
            </a:pPr>
            <a:r>
              <a:rPr sz="1985" spc="105" dirty="0">
                <a:latin typeface="Symbol"/>
                <a:cs typeface="Symbol"/>
              </a:rPr>
              <a:t></a:t>
            </a:r>
            <a:r>
              <a:rPr sz="1985" i="1" spc="129" dirty="0">
                <a:latin typeface="Times New Roman"/>
                <a:cs typeface="Times New Roman"/>
              </a:rPr>
              <a:t>u</a:t>
            </a:r>
            <a:r>
              <a:rPr sz="1985" i="1" dirty="0">
                <a:latin typeface="Times New Roman"/>
                <a:cs typeface="Times New Roman"/>
              </a:rPr>
              <a:t>	</a:t>
            </a:r>
            <a:r>
              <a:rPr sz="1985" spc="105" dirty="0">
                <a:latin typeface="Symbol"/>
                <a:cs typeface="Symbol"/>
              </a:rPr>
              <a:t></a:t>
            </a:r>
            <a:r>
              <a:rPr sz="1985" i="1" spc="129" dirty="0">
                <a:latin typeface="Times New Roman"/>
                <a:cs typeface="Times New Roman"/>
              </a:rPr>
              <a:t>u</a:t>
            </a:r>
            <a:endParaRPr sz="1985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75710" y="5580717"/>
            <a:ext cx="798928" cy="3207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  <a:tabLst>
                <a:tab pos="293084" algn="l"/>
              </a:tabLst>
            </a:pPr>
            <a:r>
              <a:rPr sz="1154" i="1" u="heavy" spc="3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154" i="1" u="heavy" spc="3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1154" i="1" spc="37" dirty="0">
                <a:latin typeface="Times New Roman"/>
                <a:cs typeface="Times New Roman"/>
              </a:rPr>
              <a:t> </a:t>
            </a:r>
            <a:r>
              <a:rPr sz="2977" spc="214" baseline="-21963" dirty="0">
                <a:latin typeface="Symbol"/>
                <a:cs typeface="Symbol"/>
              </a:rPr>
              <a:t></a:t>
            </a:r>
            <a:r>
              <a:rPr sz="2977" spc="-582" baseline="-21963" dirty="0">
                <a:latin typeface="Times New Roman"/>
                <a:cs typeface="Times New Roman"/>
              </a:rPr>
              <a:t> </a:t>
            </a:r>
            <a:r>
              <a:rPr sz="2977" i="1" spc="193" baseline="-21963" dirty="0">
                <a:latin typeface="Times New Roman"/>
                <a:cs typeface="Times New Roman"/>
              </a:rPr>
              <a:t>u</a:t>
            </a:r>
            <a:endParaRPr sz="2977" baseline="-21963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23660" y="5678683"/>
            <a:ext cx="1138311" cy="32085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  <a:tabLst>
                <a:tab pos="300704" algn="l"/>
                <a:tab pos="754398" algn="l"/>
                <a:tab pos="968937" algn="l"/>
              </a:tabLst>
            </a:pPr>
            <a:r>
              <a:rPr sz="1731" i="1" u="heavy" spc="48" baseline="3777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731" i="1" u="heavy" spc="55" baseline="3777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1731" i="1" u="heavy" spc="208" baseline="3777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31" i="1" baseline="37777" dirty="0">
                <a:latin typeface="Times New Roman"/>
                <a:cs typeface="Times New Roman"/>
              </a:rPr>
              <a:t> </a:t>
            </a:r>
            <a:r>
              <a:rPr sz="1731" i="1" spc="20" baseline="37777" dirty="0">
                <a:latin typeface="Times New Roman"/>
                <a:cs typeface="Times New Roman"/>
              </a:rPr>
              <a:t> </a:t>
            </a:r>
            <a:r>
              <a:rPr sz="1985" spc="143" dirty="0">
                <a:latin typeface="Symbol"/>
                <a:cs typeface="Symbol"/>
              </a:rPr>
              <a:t></a:t>
            </a:r>
            <a:r>
              <a:rPr sz="1985" dirty="0">
                <a:latin typeface="Times New Roman"/>
                <a:cs typeface="Times New Roman"/>
              </a:rPr>
              <a:t>	</a:t>
            </a:r>
            <a:r>
              <a:rPr sz="1985" i="1" spc="69" dirty="0">
                <a:latin typeface="Times New Roman"/>
                <a:cs typeface="Times New Roman"/>
              </a:rPr>
              <a:t>f</a:t>
            </a:r>
            <a:r>
              <a:rPr sz="1985" i="1" dirty="0">
                <a:latin typeface="Times New Roman"/>
                <a:cs typeface="Times New Roman"/>
              </a:rPr>
              <a:t>	</a:t>
            </a:r>
            <a:r>
              <a:rPr sz="1985" spc="143" dirty="0">
                <a:latin typeface="Symbol"/>
                <a:cs typeface="Symbol"/>
              </a:rPr>
              <a:t></a:t>
            </a:r>
            <a:endParaRPr sz="1985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52327" y="5878611"/>
            <a:ext cx="229772" cy="32085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985" spc="105" dirty="0">
                <a:latin typeface="Symbol"/>
                <a:cs typeface="Symbol"/>
              </a:rPr>
              <a:t></a:t>
            </a:r>
            <a:r>
              <a:rPr sz="1985" i="1" spc="69" dirty="0">
                <a:latin typeface="Times New Roman"/>
                <a:cs typeface="Times New Roman"/>
              </a:rPr>
              <a:t>t</a:t>
            </a:r>
            <a:endParaRPr sz="1985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36713" y="5878611"/>
            <a:ext cx="277837" cy="32085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985" spc="105" dirty="0">
                <a:latin typeface="Symbol"/>
                <a:cs typeface="Symbol"/>
              </a:rPr>
              <a:t></a:t>
            </a:r>
            <a:r>
              <a:rPr sz="1985" i="1" spc="115" dirty="0">
                <a:latin typeface="Times New Roman"/>
                <a:cs typeface="Times New Roman"/>
              </a:rPr>
              <a:t>x</a:t>
            </a:r>
            <a:endParaRPr sz="1985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28362" y="5463124"/>
            <a:ext cx="1502312" cy="745490"/>
          </a:xfrm>
          <a:prstGeom prst="rect">
            <a:avLst/>
          </a:prstGeom>
        </p:spPr>
        <p:txBody>
          <a:bodyPr vert="horz" wrap="square" lIns="0" tIns="69752" rIns="0" bIns="0" rtlCol="0">
            <a:spAutoFit/>
          </a:bodyPr>
          <a:lstStyle/>
          <a:p>
            <a:pPr>
              <a:spcBef>
                <a:spcPts val="549"/>
              </a:spcBef>
              <a:tabLst>
                <a:tab pos="873977" algn="l"/>
              </a:tabLst>
            </a:pPr>
            <a:r>
              <a:rPr sz="1985" spc="129" dirty="0">
                <a:latin typeface="Times New Roman"/>
                <a:cs typeface="Times New Roman"/>
              </a:rPr>
              <a:t>1</a:t>
            </a:r>
            <a:r>
              <a:rPr sz="1985" spc="420" dirty="0">
                <a:latin typeface="Times New Roman"/>
                <a:cs typeface="Times New Roman"/>
              </a:rPr>
              <a:t> </a:t>
            </a:r>
            <a:r>
              <a:rPr sz="1985" spc="120" dirty="0">
                <a:latin typeface="Symbol"/>
                <a:cs typeface="Symbol"/>
              </a:rPr>
              <a:t></a:t>
            </a:r>
            <a:r>
              <a:rPr sz="1985" i="1" spc="120" dirty="0">
                <a:latin typeface="Times New Roman"/>
                <a:cs typeface="Times New Roman"/>
              </a:rPr>
              <a:t>p	</a:t>
            </a:r>
            <a:r>
              <a:rPr sz="1985" i="1" spc="129" dirty="0">
                <a:latin typeface="Times New Roman"/>
                <a:cs typeface="Times New Roman"/>
              </a:rPr>
              <a:t>μ</a:t>
            </a:r>
            <a:r>
              <a:rPr sz="1985" i="1" spc="92" dirty="0">
                <a:latin typeface="Times New Roman"/>
                <a:cs typeface="Times New Roman"/>
              </a:rPr>
              <a:t> </a:t>
            </a:r>
            <a:r>
              <a:rPr sz="1985" spc="166" dirty="0">
                <a:latin typeface="Symbol"/>
                <a:cs typeface="Symbol"/>
              </a:rPr>
              <a:t></a:t>
            </a:r>
            <a:r>
              <a:rPr sz="1731" spc="249" baseline="44444" dirty="0">
                <a:latin typeface="Times New Roman"/>
                <a:cs typeface="Times New Roman"/>
              </a:rPr>
              <a:t>2</a:t>
            </a:r>
            <a:r>
              <a:rPr sz="1985" i="1" spc="166" dirty="0">
                <a:latin typeface="Times New Roman"/>
                <a:cs typeface="Times New Roman"/>
              </a:rPr>
              <a:t>u</a:t>
            </a:r>
            <a:endParaRPr sz="1985">
              <a:latin typeface="Times New Roman"/>
              <a:cs typeface="Times New Roman"/>
            </a:endParaRPr>
          </a:p>
          <a:p>
            <a:pPr marL="15240">
              <a:spcBef>
                <a:spcPts val="462"/>
              </a:spcBef>
              <a:tabLst>
                <a:tab pos="880424" algn="l"/>
                <a:tab pos="1145959" algn="l"/>
              </a:tabLst>
            </a:pPr>
            <a:r>
              <a:rPr sz="1985" i="1" spc="125" dirty="0">
                <a:latin typeface="Times New Roman"/>
                <a:cs typeface="Times New Roman"/>
              </a:rPr>
              <a:t>ρ</a:t>
            </a:r>
            <a:r>
              <a:rPr sz="1985" i="1" spc="138" dirty="0">
                <a:latin typeface="Times New Roman"/>
                <a:cs typeface="Times New Roman"/>
              </a:rPr>
              <a:t> </a:t>
            </a:r>
            <a:r>
              <a:rPr sz="1985" spc="111" dirty="0">
                <a:latin typeface="Symbol"/>
                <a:cs typeface="Symbol"/>
              </a:rPr>
              <a:t></a:t>
            </a:r>
            <a:r>
              <a:rPr sz="1985" i="1" spc="111" dirty="0">
                <a:latin typeface="Times New Roman"/>
                <a:cs typeface="Times New Roman"/>
              </a:rPr>
              <a:t>x	</a:t>
            </a:r>
            <a:r>
              <a:rPr sz="1985" i="1" spc="125" dirty="0">
                <a:latin typeface="Times New Roman"/>
                <a:cs typeface="Times New Roman"/>
              </a:rPr>
              <a:t>ρ	</a:t>
            </a:r>
            <a:r>
              <a:rPr sz="1985" spc="111" dirty="0">
                <a:latin typeface="Symbol"/>
                <a:cs typeface="Symbol"/>
              </a:rPr>
              <a:t></a:t>
            </a:r>
            <a:r>
              <a:rPr sz="1985" i="1" spc="111" dirty="0">
                <a:latin typeface="Times New Roman"/>
                <a:cs typeface="Times New Roman"/>
              </a:rPr>
              <a:t>x</a:t>
            </a:r>
            <a:endParaRPr sz="1985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823856" y="5494141"/>
            <a:ext cx="3842238" cy="797755"/>
          </a:xfrm>
          <a:custGeom>
            <a:avLst/>
            <a:gdLst/>
            <a:ahLst/>
            <a:cxnLst/>
            <a:rect l="l" t="t" r="r" b="b"/>
            <a:pathLst>
              <a:path w="4162425" h="864234">
                <a:moveTo>
                  <a:pt x="0" y="864108"/>
                </a:moveTo>
                <a:lnTo>
                  <a:pt x="4162044" y="864108"/>
                </a:lnTo>
                <a:lnTo>
                  <a:pt x="4162044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914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3C2CEC6-E6EB-4027-81D6-5E257556CF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5625</TotalTime>
  <Words>4082</Words>
  <Application>Microsoft Office PowerPoint</Application>
  <PresentationFormat>宽屏</PresentationFormat>
  <Paragraphs>681</Paragraphs>
  <Slides>78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78</vt:i4>
      </vt:variant>
    </vt:vector>
  </HeadingPairs>
  <TitlesOfParts>
    <vt:vector size="92" baseType="lpstr">
      <vt:lpstr>等线</vt:lpstr>
      <vt:lpstr>黑体</vt:lpstr>
      <vt:lpstr>华文新魏</vt:lpstr>
      <vt:lpstr>华文中宋</vt:lpstr>
      <vt:lpstr>宋体</vt:lpstr>
      <vt:lpstr>Calibri</vt:lpstr>
      <vt:lpstr>Cambria Math</vt:lpstr>
      <vt:lpstr>Garamond</vt:lpstr>
      <vt:lpstr>Symbol</vt:lpstr>
      <vt:lpstr>Times New Roman</vt:lpstr>
      <vt:lpstr>Wingdings</vt:lpstr>
      <vt:lpstr>Office Theme</vt:lpstr>
      <vt:lpstr>Equation</vt:lpstr>
      <vt:lpstr>公式</vt:lpstr>
      <vt:lpstr>第8讲  总结与复习</vt:lpstr>
      <vt:lpstr>课程简介</vt:lpstr>
      <vt:lpstr>可测量结果</vt:lpstr>
      <vt:lpstr>课程内容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可压缩性（compressibility）</vt:lpstr>
      <vt:lpstr>层流流动剪应力</vt:lpstr>
      <vt:lpstr>非牛顿流体</vt:lpstr>
      <vt:lpstr>2.流体静力学</vt:lpstr>
      <vt:lpstr>例：多种流体的压力计</vt:lpstr>
      <vt:lpstr>例：大气压强计算（等温假设）</vt:lpstr>
      <vt:lpstr>例：大气压强计算（有温度变化）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例：流线计算</vt:lpstr>
      <vt:lpstr>PowerPoint 演示文稿</vt:lpstr>
      <vt:lpstr>PowerPoint 演示文稿</vt:lpstr>
      <vt:lpstr>积分形式（控制体）的动量平衡方程</vt:lpstr>
      <vt:lpstr>例：水流冲击的受力分析</vt:lpstr>
      <vt:lpstr>伯努利方程 （Bernoulli Equation）</vt:lpstr>
      <vt:lpstr>PowerPoint 演示文稿</vt:lpstr>
      <vt:lpstr>例：牛顿流体沿倾斜平面向下的层流流动</vt:lpstr>
      <vt:lpstr>PowerPoint 演示文稿</vt:lpstr>
      <vt:lpstr>PowerPoint 演示文稿</vt:lpstr>
      <vt:lpstr>PowerPoint 演示文稿</vt:lpstr>
      <vt:lpstr>圆管情况</vt:lpstr>
      <vt:lpstr>微分形式的质量守恒方程 (连续方程)</vt:lpstr>
      <vt:lpstr>例：判断满足质量守恒</vt:lpstr>
      <vt:lpstr>不可压缩Navier-Stokes方程形式及欧拉方程</vt:lpstr>
      <vt:lpstr>例：垂直平板间的不可压缩牛顿流体定常流动分析</vt:lpstr>
      <vt:lpstr>PowerPoint 演示文稿</vt:lpstr>
      <vt:lpstr>PowerPoint 演示文稿</vt:lpstr>
      <vt:lpstr>PowerPoint 演示文稿</vt:lpstr>
      <vt:lpstr>PowerPoint 演示文稿</vt:lpstr>
      <vt:lpstr>流体在一点上的旋转(rotation)</vt:lpstr>
      <vt:lpstr>PowerPoint 演示文稿</vt:lpstr>
      <vt:lpstr>PowerPoint 演示文稿</vt:lpstr>
      <vt:lpstr>PowerPoint 演示文稿</vt:lpstr>
      <vt:lpstr>掌握：已知速度场，求流函数</vt:lpstr>
      <vt:lpstr>无旋流动的速度势（velocity potential）</vt:lpstr>
      <vt:lpstr>流函数与势函数的性质</vt:lpstr>
      <vt:lpstr>掌握：求二维流动的流函数和速度势</vt:lpstr>
      <vt:lpstr>掌握：求二维流动的流函数和速度势</vt:lpstr>
      <vt:lpstr>量纲分析的特点与要求</vt:lpstr>
      <vt:lpstr>量纲和谐原理</vt:lpstr>
      <vt:lpstr>量纲分析法：瑞利法（掌握）</vt:lpstr>
      <vt:lpstr>白金汉Pi (π) 定理（Buckingham Pi Theorem）</vt:lpstr>
      <vt:lpstr>例：圆周运动分析</vt:lpstr>
      <vt:lpstr>例：管道流动</vt:lpstr>
      <vt:lpstr>几个重要的无量纲参数</vt:lpstr>
      <vt:lpstr>PowerPoint 演示文稿</vt:lpstr>
      <vt:lpstr>流动阻力(drag)</vt:lpstr>
      <vt:lpstr>PowerPoint 演示文稿</vt:lpstr>
      <vt:lpstr>边界层概念 </vt:lpstr>
      <vt:lpstr>布拉休斯解的作用</vt:lpstr>
      <vt:lpstr>布拉休斯解的作用</vt:lpstr>
      <vt:lpstr> 湍流基本概念</vt:lpstr>
      <vt:lpstr>7.封闭管道中的流动</vt:lpstr>
      <vt:lpstr>圆管流动入口端的摩擦系数</vt:lpstr>
      <vt:lpstr>莫迪图（Moody Chart）</vt:lpstr>
      <vt:lpstr>各种常用材料的壁面粗糙度</vt:lpstr>
      <vt:lpstr>圆管流动压头损失（head loss）</vt:lpstr>
      <vt:lpstr>管件、阀门等造成的压头损失</vt:lpstr>
      <vt:lpstr>管道湍流流动问题的四种分类(不涉及迭代）</vt:lpstr>
      <vt:lpstr>例： 管道流动估算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liyong</dc:creator>
  <cp:lastModifiedBy>周 炜</cp:lastModifiedBy>
  <cp:revision>246</cp:revision>
  <cp:lastPrinted>2021-05-07T11:12:37Z</cp:lastPrinted>
  <dcterms:created xsi:type="dcterms:W3CDTF">2019-09-29T01:37:25Z</dcterms:created>
  <dcterms:modified xsi:type="dcterms:W3CDTF">2023-05-04T12:55:25Z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2019-02-21T00:00:00Z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2019-09-29T00:00:00Z</vt:filetime>
  </property>
</Properties>
</file>